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0" r:id="rId2"/>
  </p:sldMasterIdLst>
  <p:notesMasterIdLst>
    <p:notesMasterId r:id="rId30"/>
  </p:notesMasterIdLst>
  <p:sldIdLst>
    <p:sldId id="1614" r:id="rId3"/>
    <p:sldId id="1621" r:id="rId4"/>
    <p:sldId id="1622" r:id="rId5"/>
    <p:sldId id="1623" r:id="rId6"/>
    <p:sldId id="1624" r:id="rId7"/>
    <p:sldId id="1625" r:id="rId8"/>
    <p:sldId id="1578" r:id="rId9"/>
    <p:sldId id="1643" r:id="rId10"/>
    <p:sldId id="1644" r:id="rId11"/>
    <p:sldId id="1633" r:id="rId12"/>
    <p:sldId id="1627" r:id="rId13"/>
    <p:sldId id="1628" r:id="rId14"/>
    <p:sldId id="1634" r:id="rId15"/>
    <p:sldId id="1645" r:id="rId16"/>
    <p:sldId id="1635" r:id="rId17"/>
    <p:sldId id="1646" r:id="rId18"/>
    <p:sldId id="1631" r:id="rId19"/>
    <p:sldId id="1601" r:id="rId20"/>
    <p:sldId id="1605" r:id="rId21"/>
    <p:sldId id="1608" r:id="rId22"/>
    <p:sldId id="1637" r:id="rId23"/>
    <p:sldId id="1638" r:id="rId24"/>
    <p:sldId id="1639" r:id="rId25"/>
    <p:sldId id="1640" r:id="rId26"/>
    <p:sldId id="1642" r:id="rId27"/>
    <p:sldId id="1641" r:id="rId28"/>
    <p:sldId id="1576" r:id="rId29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1">
          <p15:clr>
            <a:srgbClr val="A4A3A4"/>
          </p15:clr>
        </p15:guide>
        <p15:guide id="2" pos="15355">
          <p15:clr>
            <a:srgbClr val="A4A3A4"/>
          </p15:clr>
        </p15:guide>
        <p15:guide id="3" pos="7678" userDrawn="1">
          <p15:clr>
            <a:srgbClr val="A4A3A4"/>
          </p15:clr>
        </p15:guide>
        <p15:guide id="4" orient="horz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300"/>
    <a:srgbClr val="2F2F2F"/>
    <a:srgbClr val="6A6A6A"/>
    <a:srgbClr val="19232E"/>
    <a:srgbClr val="7F7F7F"/>
    <a:srgbClr val="041B31"/>
    <a:srgbClr val="8844B4"/>
    <a:srgbClr val="51286C"/>
    <a:srgbClr val="8941B6"/>
    <a:srgbClr val="403D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813" autoAdjust="0"/>
    <p:restoredTop sz="86615" autoAdjust="0"/>
  </p:normalViewPr>
  <p:slideViewPr>
    <p:cSldViewPr snapToObjects="1">
      <p:cViewPr>
        <p:scale>
          <a:sx n="62" d="100"/>
          <a:sy n="62" d="100"/>
        </p:scale>
        <p:origin x="96" y="376"/>
      </p:cViewPr>
      <p:guideLst>
        <p:guide orient="horz" pos="1381"/>
        <p:guide pos="15355"/>
        <p:guide pos="7678"/>
        <p:guide orient="horz"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4" d="100"/>
        <a:sy n="24" d="100"/>
      </p:scale>
      <p:origin x="0" y="0"/>
    </p:cViewPr>
  </p:sorter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4/12/18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548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_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5" y="-1"/>
            <a:ext cx="24377655" cy="9906001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latin typeface="Calibri Light"/>
                <a:cs typeface="Calibri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7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pic>
        <p:nvPicPr>
          <p:cNvPr id="5" name="Picture 4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8"/>
            <a:ext cx="2377440" cy="419981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2908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pp Design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3466624" y="5433034"/>
            <a:ext cx="1481328" cy="424436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5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8605595" y="5433034"/>
            <a:ext cx="1567105" cy="424436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5290574" y="4971515"/>
            <a:ext cx="3024869" cy="548058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6" name="Teardrop 15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 Light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err="1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 dirty="0" err="1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  <a:endParaRPr lang="id-ID" sz="2400" b="0" dirty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425441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_3_iPhones_v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406295" y="5008698"/>
            <a:ext cx="2762781" cy="4905812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9666174" y="5008698"/>
            <a:ext cx="2762781" cy="4905812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17037455" y="5008698"/>
            <a:ext cx="2762781" cy="4905812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4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6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7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8" name="Teardrop 17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</a:p>
        </p:txBody>
      </p:sp>
    </p:spTree>
    <p:extLst>
      <p:ext uri="{BB962C8B-B14F-4D97-AF65-F5344CB8AC3E}">
        <p14:creationId xmlns:p14="http://schemas.microsoft.com/office/powerpoint/2010/main" val="108163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_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5" y="-1"/>
            <a:ext cx="24377655" cy="6460437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latin typeface="Calibri Light"/>
                <a:cs typeface="Calibri Ligh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3070977" y="2466755"/>
            <a:ext cx="4720487" cy="8450345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latin typeface="Calibri Light"/>
                <a:cs typeface="Calibri Ligh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5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7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8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9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</a:p>
        </p:txBody>
      </p:sp>
    </p:spTree>
    <p:extLst>
      <p:ext uri="{BB962C8B-B14F-4D97-AF65-F5344CB8AC3E}">
        <p14:creationId xmlns:p14="http://schemas.microsoft.com/office/powerpoint/2010/main" val="366590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s">
    <p:bg>
      <p:bgPr>
        <a:solidFill>
          <a:srgbClr val="1923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3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4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5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6" name="Teardrop 5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>
                <a:solidFill>
                  <a:schemeClr val="bg1"/>
                </a:solidFill>
                <a:latin typeface="Lato Regular"/>
                <a:cs typeface="Lato Regular"/>
              </a:rPr>
              <a:t>Izabal</a:t>
            </a:r>
            <a:r>
              <a:rPr lang="id-ID" sz="2400" b="1">
                <a:solidFill>
                  <a:schemeClr val="bg1"/>
                </a:solidFill>
                <a:latin typeface="+mj-lt"/>
              </a:rPr>
              <a:t> </a:t>
            </a:r>
            <a:r>
              <a:rPr lang="id-ID" sz="2400" b="0">
                <a:solidFill>
                  <a:schemeClr val="bg1"/>
                </a:solidFill>
                <a:latin typeface="Calibri Light"/>
                <a:cs typeface="Calibri Light"/>
              </a:rPr>
              <a:t>Slides</a:t>
            </a:r>
          </a:p>
        </p:txBody>
      </p:sp>
    </p:spTree>
    <p:extLst>
      <p:ext uri="{BB962C8B-B14F-4D97-AF65-F5344CB8AC3E}">
        <p14:creationId xmlns:p14="http://schemas.microsoft.com/office/powerpoint/2010/main" val="403277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_vs_ap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7995777" y="4057984"/>
            <a:ext cx="2810265" cy="4965334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3632752" y="4102544"/>
            <a:ext cx="2810265" cy="4965334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2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4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5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6" name="Teardrop 15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</a:p>
        </p:txBody>
      </p:sp>
    </p:spTree>
    <p:extLst>
      <p:ext uri="{BB962C8B-B14F-4D97-AF65-F5344CB8AC3E}">
        <p14:creationId xmlns:p14="http://schemas.microsoft.com/office/powerpoint/2010/main" val="104719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_Tablet_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7956667" y="5627022"/>
            <a:ext cx="8357714" cy="622834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9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0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1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2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3" name="Teardrop 12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</a:p>
        </p:txBody>
      </p:sp>
    </p:spTree>
    <p:extLst>
      <p:ext uri="{BB962C8B-B14F-4D97-AF65-F5344CB8AC3E}">
        <p14:creationId xmlns:p14="http://schemas.microsoft.com/office/powerpoint/2010/main" val="6042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_laptop_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2186981" y="4979760"/>
            <a:ext cx="5990496" cy="371000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9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0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1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2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3" name="Teardrop 12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</a:p>
        </p:txBody>
      </p:sp>
    </p:spTree>
    <p:extLst>
      <p:ext uri="{BB962C8B-B14F-4D97-AF65-F5344CB8AC3E}">
        <p14:creationId xmlns:p14="http://schemas.microsoft.com/office/powerpoint/2010/main" val="4394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vices_laptop2_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9093939" y="6205678"/>
            <a:ext cx="5990496" cy="371000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10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1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2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3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4" name="Teardrop 13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</a:p>
        </p:txBody>
      </p:sp>
    </p:spTree>
    <p:extLst>
      <p:ext uri="{BB962C8B-B14F-4D97-AF65-F5344CB8AC3E}">
        <p14:creationId xmlns:p14="http://schemas.microsoft.com/office/powerpoint/2010/main" val="312912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laceholder to table produ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6997609" y="3103928"/>
            <a:ext cx="1261872" cy="126187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sz="quarter" idx="12"/>
          </p:nvPr>
        </p:nvSpPr>
        <p:spPr>
          <a:xfrm>
            <a:off x="10585516" y="3099321"/>
            <a:ext cx="1261872" cy="126187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18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13778261" y="3103928"/>
            <a:ext cx="1261872" cy="126187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sz="quarter" idx="14"/>
          </p:nvPr>
        </p:nvSpPr>
        <p:spPr>
          <a:xfrm>
            <a:off x="16888617" y="3099321"/>
            <a:ext cx="1261872" cy="126187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19793958" y="3103928"/>
            <a:ext cx="1261872" cy="126187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Calibri Light"/>
                <a:cs typeface="Calibri Light"/>
              </a:defRPr>
            </a:lvl1pPr>
          </a:lstStyle>
          <a:p>
            <a:endParaRPr lang="en-US"/>
          </a:p>
        </p:txBody>
      </p:sp>
      <p:sp>
        <p:nvSpPr>
          <p:cNvPr id="15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6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7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21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22" name="Teardrop 21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</a:p>
        </p:txBody>
      </p:sp>
    </p:spTree>
    <p:extLst>
      <p:ext uri="{BB962C8B-B14F-4D97-AF65-F5344CB8AC3E}">
        <p14:creationId xmlns:p14="http://schemas.microsoft.com/office/powerpoint/2010/main" val="327757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-Sup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2735617" y="3206029"/>
            <a:ext cx="2519228" cy="2517622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2400" baseline="0"/>
            </a:lvl1pPr>
          </a:lstStyle>
          <a:p>
            <a:r>
              <a:rPr lang="en-US"/>
              <a:t>Drag  Your Picture Here</a:t>
            </a:r>
          </a:p>
        </p:txBody>
      </p:sp>
      <p:sp>
        <p:nvSpPr>
          <p:cNvPr id="75" name="Picture Placeholder 1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8266908" y="3185107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2400"/>
            </a:lvl1pPr>
          </a:lstStyle>
          <a:p>
            <a:r>
              <a:rPr lang="en-US"/>
              <a:t>Drag  Your Picture Here</a:t>
            </a:r>
          </a:p>
        </p:txBody>
      </p:sp>
      <p:sp>
        <p:nvSpPr>
          <p:cNvPr id="76" name="Picture Placeholder 13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13676411" y="3218013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1828434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r>
              <a:rPr lang="en-US"/>
              <a:t>Drag  Your Picture Here</a:t>
            </a:r>
          </a:p>
          <a:p>
            <a:endParaRPr lang="en-US"/>
          </a:p>
        </p:txBody>
      </p:sp>
      <p:sp>
        <p:nvSpPr>
          <p:cNvPr id="77" name="Picture Placeholder 13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19123672" y="3218013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1828434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r>
              <a:rPr lang="en-US"/>
              <a:t>Drag  Your Picture Here</a:t>
            </a:r>
          </a:p>
          <a:p>
            <a:endParaRPr lang="en-US"/>
          </a:p>
        </p:txBody>
      </p:sp>
      <p:sp>
        <p:nvSpPr>
          <p:cNvPr id="78" name="Picture Placeholder 13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16424238" y="8108515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lnSpc>
                <a:spcPct val="130000"/>
              </a:lnSpc>
              <a:defRPr sz="2400"/>
            </a:lvl1pPr>
          </a:lstStyle>
          <a:p>
            <a:r>
              <a:rPr lang="en-US"/>
              <a:t>Drag  Your Picture Here</a:t>
            </a:r>
          </a:p>
        </p:txBody>
      </p:sp>
      <p:sp>
        <p:nvSpPr>
          <p:cNvPr id="79" name="Picture Placeholder 13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10996206" y="8108515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1828434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r>
              <a:rPr lang="en-US"/>
              <a:t>Drag  Your Picture Here</a:t>
            </a:r>
          </a:p>
          <a:p>
            <a:endParaRPr lang="en-US"/>
          </a:p>
        </p:txBody>
      </p:sp>
      <p:sp>
        <p:nvSpPr>
          <p:cNvPr id="80" name="Picture Placeholder 13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5510708" y="8080093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1828434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r>
              <a:rPr lang="en-US"/>
              <a:t>Drag  Your Picture Here</a:t>
            </a:r>
          </a:p>
          <a:p>
            <a:endParaRPr lang="en-US"/>
          </a:p>
        </p:txBody>
      </p:sp>
      <p:sp>
        <p:nvSpPr>
          <p:cNvPr id="15" name="Freeform 30"/>
          <p:cNvSpPr>
            <a:spLocks noChangeArrowheads="1"/>
          </p:cNvSpPr>
          <p:nvPr userDrawn="1"/>
        </p:nvSpPr>
        <p:spPr bwMode="auto">
          <a:xfrm>
            <a:off x="21856474" y="12962667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6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7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8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latin typeface="Calibri Light"/>
            </a:endParaRPr>
          </a:p>
        </p:txBody>
      </p:sp>
      <p:sp>
        <p:nvSpPr>
          <p:cNvPr id="19" name="Teardrop 18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1625380" y="12834421"/>
            <a:ext cx="3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>
                <a:solidFill>
                  <a:schemeClr val="tx1"/>
                </a:solidFill>
                <a:latin typeface="Lato Regular"/>
                <a:cs typeface="Lato Regular"/>
              </a:rPr>
              <a:t>Capitalist</a:t>
            </a:r>
            <a:r>
              <a:rPr lang="id-ID" sz="2400" b="1">
                <a:solidFill>
                  <a:schemeClr val="tx1"/>
                </a:solidFill>
                <a:latin typeface="+mj-lt"/>
              </a:rPr>
              <a:t> </a:t>
            </a:r>
            <a:r>
              <a:rPr lang="id-ID" sz="2400" b="0">
                <a:solidFill>
                  <a:schemeClr val="tx1"/>
                </a:solidFill>
                <a:latin typeface="Calibri Light"/>
                <a:cs typeface="Calibri Light"/>
              </a:rPr>
              <a:t>Slides</a:t>
            </a:r>
          </a:p>
        </p:txBody>
      </p:sp>
    </p:spTree>
    <p:extLst>
      <p:ext uri="{BB962C8B-B14F-4D97-AF65-F5344CB8AC3E}">
        <p14:creationId xmlns:p14="http://schemas.microsoft.com/office/powerpoint/2010/main" val="112644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alState Ca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3189847" y="8070082"/>
            <a:ext cx="5971032" cy="4130738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Drag picture to placeholder or click icon to add</a:t>
            </a:r>
            <a:endParaRPr lang="id-ID" dirty="0"/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9206200" y="2811131"/>
            <a:ext cx="5967447" cy="4130738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Drag picture to placeholder or click icon to add</a:t>
            </a:r>
            <a:endParaRPr lang="id-ID" dirty="0"/>
          </a:p>
        </p:txBody>
      </p:sp>
      <p:sp>
        <p:nvSpPr>
          <p:cNvPr id="33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5199521" y="8070082"/>
            <a:ext cx="5971032" cy="4130738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Drag picture to placeholder or click icon to add</a:t>
            </a:r>
            <a:endParaRPr lang="id-ID" dirty="0"/>
          </a:p>
        </p:txBody>
      </p:sp>
      <p:sp>
        <p:nvSpPr>
          <p:cNvPr id="12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3" name="Freeform 30"/>
          <p:cNvSpPr>
            <a:spLocks noChangeArrowheads="1"/>
          </p:cNvSpPr>
          <p:nvPr userDrawn="1"/>
        </p:nvSpPr>
        <p:spPr bwMode="auto">
          <a:xfrm>
            <a:off x="22272519" y="12962229"/>
            <a:ext cx="350410" cy="357351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pic>
        <p:nvPicPr>
          <p:cNvPr id="9" name="Picture 8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8"/>
            <a:ext cx="2377440" cy="419981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6192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5"/>
            <a:ext cx="18283238" cy="47752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5"/>
            <a:ext cx="18283238" cy="33115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4/12/18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7762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4/12/18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8121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5"/>
            <a:ext cx="21024850" cy="57054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5"/>
            <a:ext cx="21024850" cy="30003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4/12/18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497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436225" cy="8702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265025" y="3651250"/>
            <a:ext cx="10436225" cy="8702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4/12/18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149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5" y="730250"/>
            <a:ext cx="21024850" cy="26511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5" y="3362325"/>
            <a:ext cx="10312400" cy="16478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5" y="5010150"/>
            <a:ext cx="10312400" cy="7369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1225" y="3362325"/>
            <a:ext cx="10363200" cy="16478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1225" y="5010150"/>
            <a:ext cx="10363200" cy="7369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4/12/18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329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4/12/18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590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4/12/18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548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5" y="914400"/>
            <a:ext cx="7861300" cy="3200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3200" y="1974850"/>
            <a:ext cx="12341225" cy="9747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5" y="4114800"/>
            <a:ext cx="7861300" cy="7623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4/12/18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3132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5" y="914400"/>
            <a:ext cx="7861300" cy="3200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363200" y="1974850"/>
            <a:ext cx="12341225" cy="9747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5" y="4114800"/>
            <a:ext cx="7861300" cy="7623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4/12/18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7855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4/12/18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645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20037425" y="13040380"/>
            <a:ext cx="3789052" cy="52322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23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db</a:t>
            </a:r>
            <a:r>
              <a:rPr lang="en-US" sz="2800" b="1" dirty="0">
                <a:solidFill>
                  <a:schemeClr val="accent4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iot.com</a:t>
            </a:r>
          </a:p>
        </p:txBody>
      </p:sp>
      <p:pic>
        <p:nvPicPr>
          <p:cNvPr id="4" name="Picture 3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3067419"/>
            <a:ext cx="2377440" cy="419981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79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5038" y="730250"/>
            <a:ext cx="5256212" cy="116236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616238" cy="11623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2D9C-EE3F-9443-A98B-D4CCBF00482E}" type="datetimeFigureOut">
              <a:rPr lang="en-US" smtClean="0"/>
              <a:t>4/12/18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4D8C-3745-6D48-A2E3-7991C2D0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646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-Compa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867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0037425" y="12811780"/>
            <a:ext cx="3789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db</a:t>
            </a:r>
            <a:r>
              <a:rPr lang="en-US" sz="2800" b="1" dirty="0">
                <a:solidFill>
                  <a:schemeClr val="accent4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iot.com</a:t>
            </a:r>
          </a:p>
        </p:txBody>
      </p:sp>
      <p:pic>
        <p:nvPicPr>
          <p:cNvPr id="5" name="Picture 4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8"/>
            <a:ext cx="2377440" cy="419981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edule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-3176" y="3408812"/>
            <a:ext cx="24377651" cy="8043006"/>
          </a:xfr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20037425" y="12811780"/>
            <a:ext cx="3789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db</a:t>
            </a:r>
            <a:r>
              <a:rPr lang="en-US" sz="2800" b="1" dirty="0">
                <a:solidFill>
                  <a:schemeClr val="accent4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iot.com</a:t>
            </a:r>
          </a:p>
        </p:txBody>
      </p:sp>
      <p:pic>
        <p:nvPicPr>
          <p:cNvPr id="7" name="Picture 6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8"/>
            <a:ext cx="2377440" cy="419981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437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-3176" y="0"/>
            <a:ext cx="24377651" cy="13716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5225" y="12838597"/>
            <a:ext cx="1371600" cy="456338"/>
          </a:xfrm>
          <a:prstGeom prst="rect">
            <a:avLst/>
          </a:prstGeom>
        </p:spPr>
      </p:pic>
      <p:pic>
        <p:nvPicPr>
          <p:cNvPr id="5" name="Picture 4" descr="MoonshadowLogo4-600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8"/>
            <a:ext cx="2377440" cy="419981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553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ptop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4565321" y="5002448"/>
            <a:ext cx="6697751" cy="417030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3" name="Teardrop 12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 Light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pic>
        <p:nvPicPr>
          <p:cNvPr id="16" name="Picture 15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7"/>
            <a:ext cx="2381082" cy="42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12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23084" y="4391315"/>
            <a:ext cx="24377650" cy="4250174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Drag picture to placeholder or click icon to add</a:t>
            </a:r>
            <a:endParaRPr lang="id-ID" dirty="0"/>
          </a:p>
        </p:txBody>
      </p:sp>
      <p:sp>
        <p:nvSpPr>
          <p:cNvPr id="14" name="Teardrop 13"/>
          <p:cNvSpPr/>
          <p:nvPr userDrawn="1"/>
        </p:nvSpPr>
        <p:spPr>
          <a:xfrm>
            <a:off x="23076810" y="811398"/>
            <a:ext cx="712976" cy="712954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 Light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pic>
        <p:nvPicPr>
          <p:cNvPr id="16" name="Picture 15" descr="MoonshadowLogo4-6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3" y="12838597"/>
            <a:ext cx="2606038" cy="46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78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9"/>
            <a:ext cx="8227457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7" r:id="rId2"/>
    <p:sldLayoutId id="2147483747" r:id="rId3"/>
    <p:sldLayoutId id="2147483801" r:id="rId4"/>
    <p:sldLayoutId id="2147483657" r:id="rId5"/>
    <p:sldLayoutId id="2147483849" r:id="rId6"/>
    <p:sldLayoutId id="2147483752" r:id="rId7"/>
    <p:sldLayoutId id="2147483819" r:id="rId8"/>
    <p:sldLayoutId id="2147483694" r:id="rId9"/>
    <p:sldLayoutId id="2147483818" r:id="rId10"/>
    <p:sldLayoutId id="2147483821" r:id="rId11"/>
    <p:sldLayoutId id="2147483780" r:id="rId12"/>
    <p:sldLayoutId id="2147483793" r:id="rId13"/>
    <p:sldLayoutId id="2147483809" r:id="rId14"/>
    <p:sldLayoutId id="2147483820" r:id="rId15"/>
    <p:sldLayoutId id="2147483822" r:id="rId16"/>
    <p:sldLayoutId id="2147483823" r:id="rId17"/>
    <p:sldLayoutId id="2147483844" r:id="rId18"/>
    <p:sldLayoutId id="2147483848" r:id="rId19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Lato" panose="020F0502020204030203" pitchFamily="34" charset="0"/>
          <a:ea typeface="+mj-ea"/>
          <a:cs typeface="+mj-cs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2485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2485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481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52D9C-EE3F-9443-A98B-D4CCBF00482E}" type="datetimeFigureOut">
              <a:rPr lang="en-US" smtClean="0"/>
              <a:t>4/12/18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613" y="12712700"/>
            <a:ext cx="8226425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438" y="12712700"/>
            <a:ext cx="548481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D4D8C-3745-6D48-A2E3-7991C2D0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098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2768811" y="2870537"/>
            <a:ext cx="18992427" cy="1015663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Tracking Down ITS Data Errors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768810" y="6523672"/>
            <a:ext cx="18992427" cy="2308324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48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Eimar Boesjes, CEO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48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Moonshadow Mobile, Inc.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48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eimar@moonshadow.com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46B3A20-F486-5C49-A747-BB9CF91A2A2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873" y="12149792"/>
            <a:ext cx="492633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05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D7894E3-D63A-C64D-A699-48304EB574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Every dot is a vehicle reporting its position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216EE58-D1F0-1C45-91DD-433C5CEC25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664" y="3026664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36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2877C32-662C-7C4F-B867-C439F64DF0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GPS Errors: Some buses are in the Willamette River</a:t>
            </a:r>
          </a:p>
        </p:txBody>
      </p:sp>
      <p:pic>
        <p:nvPicPr>
          <p:cNvPr id="3074" name="Picture 2" descr="D:\Dropbox2\Dropbox\TransiTech 2018\TriMet - every dot is a vehicle - zoom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664" y="3026664"/>
            <a:ext cx="18291175" cy="1028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36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C862A-37E9-2C43-9F22-416082078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530225" y="1828800"/>
            <a:ext cx="23317200" cy="7848302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GPS Errors: </a:t>
            </a:r>
          </a:p>
          <a:p>
            <a:pPr algn="ctr"/>
            <a:endParaRPr lang="en-US" sz="72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Unless you correct GPS errors</a:t>
            </a:r>
          </a:p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You can’t use the GPS data for distance</a:t>
            </a:r>
          </a:p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Therefore you can’t use the data for speed</a:t>
            </a:r>
          </a:p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You can still use the data for travel times</a:t>
            </a:r>
          </a:p>
          <a:p>
            <a:pPr algn="ctr"/>
            <a:endParaRPr lang="en-US" sz="72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76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46BBEDA-75D0-0A44-82D1-8CA5A099DB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530225" y="1828800"/>
            <a:ext cx="23317200" cy="2308324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TriMet</a:t>
            </a:r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 corrects GPS Errors </a:t>
            </a:r>
          </a:p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in their GTFS vehicle position feeds </a:t>
            </a:r>
          </a:p>
        </p:txBody>
      </p:sp>
      <p:pic>
        <p:nvPicPr>
          <p:cNvPr id="4098" name="Picture 2" descr="D:\Dropbox2\Dropbox\TransiTech 2018\TriMet - GPS data correction - no Active filter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429" y="4267200"/>
            <a:ext cx="16256311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Dropbox2\Dropbox\TransiTech 2018\TriMet - GPS data correction - no Active is On.png">
            <a:extLst>
              <a:ext uri="{FF2B5EF4-FFF2-40B4-BE49-F238E27FC236}">
                <a16:creationId xmlns:a16="http://schemas.microsoft.com/office/drawing/2014/main" id="{3BE7CBD1-3975-2F48-8335-F53465FFA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648" y="4270248"/>
            <a:ext cx="16256311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Dropbox2\Dropbox\TransiTech 2018\TriMet - GPS data correction - no Active filter.png">
            <a:extLst>
              <a:ext uri="{FF2B5EF4-FFF2-40B4-BE49-F238E27FC236}">
                <a16:creationId xmlns:a16="http://schemas.microsoft.com/office/drawing/2014/main" id="{5A8ADC39-82EC-2440-8EB0-444EBB9F77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648" y="4270248"/>
            <a:ext cx="16256311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3A379F7-7FF0-EE47-A398-439E378E16C1}"/>
              </a:ext>
            </a:extLst>
          </p:cNvPr>
          <p:cNvSpPr txBox="1"/>
          <p:nvPr/>
        </p:nvSpPr>
        <p:spPr>
          <a:xfrm>
            <a:off x="6626225" y="9829800"/>
            <a:ext cx="8153400" cy="830997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Before correction </a:t>
            </a:r>
          </a:p>
        </p:txBody>
      </p:sp>
    </p:spTree>
    <p:extLst>
      <p:ext uri="{BB962C8B-B14F-4D97-AF65-F5344CB8AC3E}">
        <p14:creationId xmlns:p14="http://schemas.microsoft.com/office/powerpoint/2010/main" val="221306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46BBEDA-75D0-0A44-82D1-8CA5A099DB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530225" y="1828800"/>
            <a:ext cx="23317200" cy="2308324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TriMet</a:t>
            </a:r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 corrects GPS Errors </a:t>
            </a:r>
          </a:p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in their GTFS vehicle position feeds </a:t>
            </a:r>
          </a:p>
        </p:txBody>
      </p:sp>
      <p:pic>
        <p:nvPicPr>
          <p:cNvPr id="4098" name="Picture 2" descr="D:\Dropbox2\Dropbox\TransiTech 2018\TriMet - GPS data correction - no Active filter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429" y="4267200"/>
            <a:ext cx="16256311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Dropbox2\Dropbox\TransiTech 2018\TriMet - GPS data correction - no Active is On.png">
            <a:extLst>
              <a:ext uri="{FF2B5EF4-FFF2-40B4-BE49-F238E27FC236}">
                <a16:creationId xmlns:a16="http://schemas.microsoft.com/office/drawing/2014/main" id="{3BE7CBD1-3975-2F48-8335-F53465FFA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648" y="4270248"/>
            <a:ext cx="16256311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963221A-238C-5644-841A-822F64EEF143}"/>
              </a:ext>
            </a:extLst>
          </p:cNvPr>
          <p:cNvSpPr txBox="1"/>
          <p:nvPr/>
        </p:nvSpPr>
        <p:spPr>
          <a:xfrm>
            <a:off x="6626225" y="9829800"/>
            <a:ext cx="8153400" cy="830997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After correction  </a:t>
            </a:r>
          </a:p>
        </p:txBody>
      </p:sp>
    </p:spTree>
    <p:extLst>
      <p:ext uri="{BB962C8B-B14F-4D97-AF65-F5344CB8AC3E}">
        <p14:creationId xmlns:p14="http://schemas.microsoft.com/office/powerpoint/2010/main" val="17869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:\Dropbox2\Dropbox\TransiTech 2018\RTD - 15L - Remove erroneous data with Distance to Shape - Distance 1000m.png">
            <a:extLst>
              <a:ext uri="{FF2B5EF4-FFF2-40B4-BE49-F238E27FC236}">
                <a16:creationId xmlns:a16="http://schemas.microsoft.com/office/drawing/2014/main" id="{3B1BE10E-FBEA-F949-9EB2-54D3F61759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952" y="3191256"/>
            <a:ext cx="1828835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CBF9ECE-C908-A648-928D-6BE88494B4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Erroneous records can be filtered out with distance to shape</a:t>
            </a:r>
          </a:p>
        </p:txBody>
      </p:sp>
      <p:pic>
        <p:nvPicPr>
          <p:cNvPr id="5122" name="Picture 2" descr="D:\Dropbox2\Dropbox\TransiTech 2018\RTD - 15L - Remove erroneous data with Distance to Shape - Distance 1000m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060" y="3195610"/>
            <a:ext cx="18288351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3C2C4B1-B0B3-B847-A855-E14B70F831C5}"/>
              </a:ext>
            </a:extLst>
          </p:cNvPr>
          <p:cNvSpPr txBox="1"/>
          <p:nvPr/>
        </p:nvSpPr>
        <p:spPr>
          <a:xfrm>
            <a:off x="5824259" y="8153400"/>
            <a:ext cx="8153400" cy="830997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Before filtering </a:t>
            </a:r>
          </a:p>
        </p:txBody>
      </p:sp>
    </p:spTree>
    <p:extLst>
      <p:ext uri="{BB962C8B-B14F-4D97-AF65-F5344CB8AC3E}">
        <p14:creationId xmlns:p14="http://schemas.microsoft.com/office/powerpoint/2010/main" val="154143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CBF9ECE-C908-A648-928D-6BE88494B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Erroneous records can be filtered out with distance to shape</a:t>
            </a:r>
          </a:p>
        </p:txBody>
      </p:sp>
      <p:pic>
        <p:nvPicPr>
          <p:cNvPr id="16" name="Picture 3" descr="D:\Dropbox2\Dropbox\TransiTech 2018\RTD - 15L - Remove erroneous data with Distance to Shape - Distance 20m.png">
            <a:extLst>
              <a:ext uri="{FF2B5EF4-FFF2-40B4-BE49-F238E27FC236}">
                <a16:creationId xmlns:a16="http://schemas.microsoft.com/office/drawing/2014/main" id="{D1FA2194-CF4D-1143-B027-A794CBF91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952" y="3191256"/>
            <a:ext cx="18287466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2AB14E8-C2E0-C443-8B8B-0C4145B4AE27}"/>
              </a:ext>
            </a:extLst>
          </p:cNvPr>
          <p:cNvSpPr txBox="1"/>
          <p:nvPr/>
        </p:nvSpPr>
        <p:spPr>
          <a:xfrm>
            <a:off x="5824259" y="8153400"/>
            <a:ext cx="8153400" cy="830997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After filtering </a:t>
            </a:r>
          </a:p>
        </p:txBody>
      </p:sp>
    </p:spTree>
    <p:extLst>
      <p:ext uri="{BB962C8B-B14F-4D97-AF65-F5344CB8AC3E}">
        <p14:creationId xmlns:p14="http://schemas.microsoft.com/office/powerpoint/2010/main" val="293162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9257731-4489-A340-93A8-626ACAB2F8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530225" y="1828800"/>
            <a:ext cx="23317200" cy="2308324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Route Logging is started too early</a:t>
            </a:r>
          </a:p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As a result the start time is not zero</a:t>
            </a:r>
          </a:p>
        </p:txBody>
      </p:sp>
      <p:pic>
        <p:nvPicPr>
          <p:cNvPr id="6147" name="Picture 3" descr="D:\Dropbox2\Dropbox\TransiTech 2018\RTD - 15L - Start time does not start at zero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648" y="4270248"/>
            <a:ext cx="16256312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010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1200329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Histograms show outliers to filter out</a:t>
            </a:r>
          </a:p>
        </p:txBody>
      </p:sp>
      <p:pic>
        <p:nvPicPr>
          <p:cNvPr id="1027" name="Picture 3" descr="D:\Dropbox2\Dropbox\TransiTech 2018\KCM - F-Line - Histograms show outliers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952" y="3191256"/>
            <a:ext cx="18271438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84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2308324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White Space = No Data</a:t>
            </a:r>
          </a:p>
          <a:p>
            <a:pPr lvl="0"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CAD/AVL Systems don’t report 30 seconds after service stops</a:t>
            </a:r>
          </a:p>
        </p:txBody>
      </p:sp>
      <p:pic>
        <p:nvPicPr>
          <p:cNvPr id="13314" name="Picture 2" descr="D:\Dropbox2\Dropbox\KCM\Pierce Transit Route 1 Northbound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648" y="4270248"/>
            <a:ext cx="16256313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231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2768811" y="2870537"/>
            <a:ext cx="18992427" cy="1015663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Let’s start with a Simple Question: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77371" y="4191000"/>
            <a:ext cx="18992427" cy="1015663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How long does it take my bus to run this route?</a:t>
            </a:r>
          </a:p>
        </p:txBody>
      </p:sp>
    </p:spTree>
    <p:extLst>
      <p:ext uri="{BB962C8B-B14F-4D97-AF65-F5344CB8AC3E}">
        <p14:creationId xmlns:p14="http://schemas.microsoft.com/office/powerpoint/2010/main" val="280940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657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2308324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Data Errors: Circular Patterns</a:t>
            </a:r>
          </a:p>
          <a:p>
            <a:pPr lvl="0"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Patterns become clear only when the data is mapped</a:t>
            </a:r>
            <a:endParaRPr lang="en-US" sz="40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6386" name="Picture 2" descr="D:\Dropbox2\Dropbox\RTD\Data Errors - Circular Location Patterns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648" y="4270248"/>
            <a:ext cx="16256313" cy="9144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645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2308324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INRIX Data shows traffic is slow on the Westbound left lane</a:t>
            </a:r>
          </a:p>
          <a:p>
            <a:pPr lvl="0"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Are these data errors?</a:t>
            </a:r>
            <a:endParaRPr lang="en-US" sz="40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2050" name="Picture 2" descr="D:\Dropbox2\Dropbox\TransiTech 2018\INRIX Data on Hadley &amp; Murrow Bridge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648" y="4270248"/>
            <a:ext cx="16241278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561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 descr="D:\Dropbox2\Dropbox\TransiTech 2018\INRIX Data on Hadley &amp; Murrow Bridge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648" y="4270248"/>
            <a:ext cx="16241278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2308324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The Westbound left lane is under construction</a:t>
            </a:r>
          </a:p>
          <a:p>
            <a:pPr lvl="0"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and we’re seeing construction traffic.</a:t>
            </a:r>
          </a:p>
        </p:txBody>
      </p:sp>
    </p:spTree>
    <p:extLst>
      <p:ext uri="{BB962C8B-B14F-4D97-AF65-F5344CB8AC3E}">
        <p14:creationId xmlns:p14="http://schemas.microsoft.com/office/powerpoint/2010/main" val="244511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4985" y="1828800"/>
            <a:ext cx="23317200" cy="2308324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When analyzing data </a:t>
            </a:r>
          </a:p>
          <a:p>
            <a:pPr lvl="0"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always know the local situation</a:t>
            </a:r>
            <a:endParaRPr lang="en-US" sz="40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6" name="Picture 2" descr="D:\Dropbox2\Dropbox\TransiTech 2018\INRIX Data on Hadley &amp; Murrow Bridge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648" y="4270248"/>
            <a:ext cx="16241278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612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2768811" y="2870537"/>
            <a:ext cx="18992427" cy="1015663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We started with a Simple Question: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77371" y="4191000"/>
            <a:ext cx="18992427" cy="1015663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How long does it take my bus to run this route?</a:t>
            </a:r>
          </a:p>
        </p:txBody>
      </p:sp>
    </p:spTree>
    <p:extLst>
      <p:ext uri="{BB962C8B-B14F-4D97-AF65-F5344CB8AC3E}">
        <p14:creationId xmlns:p14="http://schemas.microsoft.com/office/powerpoint/2010/main" val="428403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2768811" y="2870537"/>
            <a:ext cx="18992427" cy="1015663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We know how long it takes to run a route: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77371" y="4114800"/>
            <a:ext cx="18992427" cy="2862322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At any time of the day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on weekdays or weekends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before, during and after construction.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8810" y="8818096"/>
            <a:ext cx="18992427" cy="2862322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We can see when and where delays are incurred, 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buses are speeding to catch up 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or traffic is slowing down service.</a:t>
            </a:r>
          </a:p>
        </p:txBody>
      </p:sp>
    </p:spTree>
    <p:extLst>
      <p:ext uri="{BB962C8B-B14F-4D97-AF65-F5344CB8AC3E}">
        <p14:creationId xmlns:p14="http://schemas.microsoft.com/office/powerpoint/2010/main" val="346787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2768811" y="2870537"/>
            <a:ext cx="18992427" cy="1015663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CAD/AVL Data can provide a wealth of information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77371" y="5562600"/>
            <a:ext cx="18992427" cy="6555641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However,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Drawing conclusions from CAD/AVL data requires: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endParaRPr lang="en-US" sz="60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Public transit expertise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Big data expertise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Knowledge of the local situation 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Data visualization to identify errors</a:t>
            </a:r>
          </a:p>
        </p:txBody>
      </p:sp>
    </p:spTree>
    <p:extLst>
      <p:ext uri="{BB962C8B-B14F-4D97-AF65-F5344CB8AC3E}">
        <p14:creationId xmlns:p14="http://schemas.microsoft.com/office/powerpoint/2010/main" val="2562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07425" y="5181600"/>
            <a:ext cx="7132320" cy="4663440"/>
          </a:xfrm>
          <a:prstGeom prst="rect">
            <a:avLst/>
          </a:prstGeom>
          <a:solidFill>
            <a:schemeClr val="tx1">
              <a:lumMod val="50000"/>
              <a:alpha val="60000"/>
            </a:schemeClr>
          </a:solidFill>
          <a:ln w="38100" cap="rnd" cmpd="sng"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051925" y="6230600"/>
            <a:ext cx="6870700" cy="3416320"/>
          </a:xfrm>
          <a:prstGeom prst="rect">
            <a:avLst/>
          </a:prstGeom>
          <a:noFill/>
          <a:ln w="63500">
            <a:noFill/>
          </a:ln>
          <a:effectLst/>
        </p:spPr>
        <p:txBody>
          <a:bodyPr wrap="square" rtlCol="0">
            <a:spAutoFit/>
          </a:bodyPr>
          <a:lstStyle/>
          <a:p>
            <a:pPr>
              <a:buClr>
                <a:schemeClr val="bg1">
                  <a:lumMod val="50000"/>
                </a:schemeClr>
              </a:buClr>
              <a:buSzPct val="125000"/>
            </a:pPr>
            <a:r>
              <a:rPr lang="en-US" b="1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Moonshadow Mobile, Inc.</a:t>
            </a:r>
          </a:p>
          <a:p>
            <a:pPr>
              <a:buClr>
                <a:schemeClr val="bg1">
                  <a:lumMod val="50000"/>
                </a:schemeClr>
              </a:buClr>
              <a:buSzPct val="125000"/>
            </a:pPr>
            <a:r>
              <a:rPr lang="en-US" b="1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Eimar Boesjes – CEO </a:t>
            </a:r>
          </a:p>
          <a:p>
            <a:pPr>
              <a:buClr>
                <a:schemeClr val="bg1">
                  <a:lumMod val="50000"/>
                </a:schemeClr>
              </a:buClr>
              <a:buSzPct val="125000"/>
            </a:pPr>
            <a:r>
              <a:rPr lang="en-US" b="1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eimar@moonshadowmobile.com </a:t>
            </a:r>
          </a:p>
          <a:p>
            <a:pPr>
              <a:buClr>
                <a:schemeClr val="bg1">
                  <a:lumMod val="50000"/>
                </a:schemeClr>
              </a:buClr>
              <a:buSzPct val="125000"/>
            </a:pPr>
            <a:r>
              <a:rPr lang="en-US" b="1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541-343-4281</a:t>
            </a:r>
          </a:p>
          <a:p>
            <a:pPr>
              <a:buClr>
                <a:schemeClr val="bg1">
                  <a:lumMod val="50000"/>
                </a:schemeClr>
              </a:buClr>
              <a:buSzPct val="125000"/>
            </a:pPr>
            <a:r>
              <a:rPr lang="en-US" b="1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moonshadowmobile.com</a:t>
            </a:r>
          </a:p>
          <a:p>
            <a:pPr>
              <a:buClr>
                <a:schemeClr val="bg1">
                  <a:lumMod val="50000"/>
                </a:schemeClr>
              </a:buClr>
              <a:buSzPct val="125000"/>
            </a:pPr>
            <a:r>
              <a:rPr lang="en-US" dirty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Calibri" charset="0"/>
                <a:ea typeface="Calibri" charset="0"/>
                <a:cs typeface="Calibri" charset="0"/>
              </a:rPr>
              <a:t>db4iot.com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Contact Info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85" y="5384482"/>
            <a:ext cx="4663440" cy="820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145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2768811" y="2870537"/>
            <a:ext cx="18992427" cy="8402300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The answer is not so simple because of . . . traffic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endParaRPr lang="en-US" sz="60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Traffic is affected by: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Day Type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Time of Day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Construction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Accidents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Holidays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Events</a:t>
            </a:r>
          </a:p>
        </p:txBody>
      </p:sp>
    </p:spTree>
    <p:extLst>
      <p:ext uri="{BB962C8B-B14F-4D97-AF65-F5344CB8AC3E}">
        <p14:creationId xmlns:p14="http://schemas.microsoft.com/office/powerpoint/2010/main" val="119231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2768811" y="2870537"/>
            <a:ext cx="18992427" cy="7478970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To get detailed information on run times 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we often put riders on buses to time a route.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endParaRPr lang="en-US" sz="60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The Drawbacks: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Expensive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Time Consuming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Is the data representative?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You can’t go back in time</a:t>
            </a:r>
          </a:p>
        </p:txBody>
      </p:sp>
    </p:spTree>
    <p:extLst>
      <p:ext uri="{BB962C8B-B14F-4D97-AF65-F5344CB8AC3E}">
        <p14:creationId xmlns:p14="http://schemas.microsoft.com/office/powerpoint/2010/main" val="399470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2768811" y="2870537"/>
            <a:ext cx="18992427" cy="8402300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We already collect detailed information on run times 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in our CAD/AVL systems.  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endParaRPr lang="en-US" sz="60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The data is free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The data is representative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You can go back in time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You can do before, during and after comparisons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endParaRPr lang="en-US" sz="60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But  .  .  .</a:t>
            </a:r>
          </a:p>
        </p:txBody>
      </p:sp>
    </p:spTree>
    <p:extLst>
      <p:ext uri="{BB962C8B-B14F-4D97-AF65-F5344CB8AC3E}">
        <p14:creationId xmlns:p14="http://schemas.microsoft.com/office/powerpoint/2010/main" val="286138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2768811" y="2870537"/>
            <a:ext cx="18992427" cy="9325630"/>
          </a:xfrm>
          <a:prstGeom prst="rect">
            <a:avLst/>
          </a:prstGeom>
          <a:noFill/>
          <a:ln w="0">
            <a:noFill/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CAD/AVL data contains massive errors.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endParaRPr lang="en-US" sz="60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If you can filter out the errors 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it provides a wealth of information.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endParaRPr lang="en-US" sz="60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At Moonshadow we work with CAD/AVL data from dozens of agencies comprising billions of records.</a:t>
            </a: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endParaRPr lang="en-US" sz="6000" b="1" dirty="0">
              <a:solidFill>
                <a:schemeClr val="bg1"/>
              </a:solidFill>
              <a:effectLst>
                <a:outerShdw blurRad="50800" dist="152400" dir="2700000" algn="tl" rotWithShape="0">
                  <a:prstClr val="black"/>
                </a:outerShdw>
              </a:effectLst>
              <a:latin typeface="Calibri" charset="0"/>
              <a:ea typeface="Calibri" charset="0"/>
              <a:cs typeface="Calibri" charset="0"/>
            </a:endParaRPr>
          </a:p>
          <a:p>
            <a:pPr algn="ctr">
              <a:buClr>
                <a:schemeClr val="bg1">
                  <a:lumMod val="50000"/>
                </a:schemeClr>
              </a:buClr>
              <a:buSzPct val="125000"/>
            </a:pPr>
            <a:r>
              <a:rPr lang="en-US" sz="60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In this presentation I’ll show some of the data errors and ways to identify and filter them.</a:t>
            </a:r>
          </a:p>
        </p:txBody>
      </p:sp>
    </p:spTree>
    <p:extLst>
      <p:ext uri="{BB962C8B-B14F-4D97-AF65-F5344CB8AC3E}">
        <p14:creationId xmlns:p14="http://schemas.microsoft.com/office/powerpoint/2010/main" val="426930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0825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What does CAD/AVL data look like?</a:t>
            </a:r>
          </a:p>
        </p:txBody>
      </p:sp>
      <p:pic>
        <p:nvPicPr>
          <p:cNvPr id="1026" name="Picture 2" descr="D:\Dropbox2\Dropbox\TransiTech 2018\TriMet - 90 million movement record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9" y="3143429"/>
            <a:ext cx="18291175" cy="1028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3570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D7894E3-D63A-C64D-A699-48304EB574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Every dot is a vehicle reporting its position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52B6567-B950-564C-BE6E-6504054C6F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664" y="3026664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401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D7894E3-D63A-C64D-A699-48304EB574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24380825" cy="137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118" y="556761"/>
            <a:ext cx="3572934" cy="118872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530225" y="1828800"/>
            <a:ext cx="23317200" cy="1200329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50800" dist="152400" dir="2700000" algn="tl" rotWithShape="0">
                    <a:prstClr val="black"/>
                  </a:outerShdw>
                </a:effectLst>
                <a:latin typeface="Calibri" charset="0"/>
                <a:ea typeface="Calibri" charset="0"/>
                <a:cs typeface="Calibri" charset="0"/>
              </a:rPr>
              <a:t>Every dot is a vehicle reporting its position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BFE5020-109E-4046-8726-E33B72BD93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664" y="3026664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42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fade/>
      </p:transition>
    </mc:Choice>
    <mc:Fallback xmlns="">
      <p:transition spd="slow" advClick="0">
        <p:fade/>
      </p:transition>
    </mc:Fallback>
  </mc:AlternateContent>
</p:sld>
</file>

<file path=ppt/theme/theme1.xml><?xml version="1.0" encoding="utf-8"?>
<a:theme xmlns:a="http://schemas.openxmlformats.org/drawingml/2006/main" name="Default Theme">
  <a:themeElements>
    <a:clrScheme name="Custom 5">
      <a:dk1>
        <a:srgbClr val="445469"/>
      </a:dk1>
      <a:lt1>
        <a:srgbClr val="FFFFFF"/>
      </a:lt1>
      <a:dk2>
        <a:srgbClr val="445469"/>
      </a:dk2>
      <a:lt2>
        <a:srgbClr val="FFFFFF"/>
      </a:lt2>
      <a:accent1>
        <a:srgbClr val="44C69E"/>
      </a:accent1>
      <a:accent2>
        <a:srgbClr val="93CC5A"/>
      </a:accent2>
      <a:accent3>
        <a:srgbClr val="EDBD3C"/>
      </a:accent3>
      <a:accent4>
        <a:srgbClr val="E43D53"/>
      </a:accent4>
      <a:accent5>
        <a:srgbClr val="525964"/>
      </a:accent5>
      <a:accent6>
        <a:srgbClr val="445469"/>
      </a:accent6>
      <a:hlink>
        <a:srgbClr val="797979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Foundry.thmx</Template>
  <TotalTime>56676</TotalTime>
  <Words>542</Words>
  <Application>Microsoft Macintosh PowerPoint</Application>
  <PresentationFormat>Custom</PresentationFormat>
  <Paragraphs>99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Calibri</vt:lpstr>
      <vt:lpstr>Calibri Light</vt:lpstr>
      <vt:lpstr>Lato</vt:lpstr>
      <vt:lpstr>Lato Light</vt:lpstr>
      <vt:lpstr>Lato Regular</vt:lpstr>
      <vt:lpstr>Default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Jetfabrik</dc:creator>
  <cp:lastModifiedBy>Bob Lee</cp:lastModifiedBy>
  <cp:revision>4385</cp:revision>
  <cp:lastPrinted>2016-03-08T23:02:24Z</cp:lastPrinted>
  <dcterms:created xsi:type="dcterms:W3CDTF">2014-11-12T21:47:38Z</dcterms:created>
  <dcterms:modified xsi:type="dcterms:W3CDTF">2018-04-13T00:57:07Z</dcterms:modified>
</cp:coreProperties>
</file>