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850" r:id="rId2"/>
  </p:sldMasterIdLst>
  <p:notesMasterIdLst>
    <p:notesMasterId r:id="rId27"/>
  </p:notesMasterIdLst>
  <p:sldIdLst>
    <p:sldId id="1608" r:id="rId3"/>
    <p:sldId id="1586" r:id="rId4"/>
    <p:sldId id="1610" r:id="rId5"/>
    <p:sldId id="1613" r:id="rId6"/>
    <p:sldId id="1607" r:id="rId7"/>
    <p:sldId id="1590" r:id="rId8"/>
    <p:sldId id="1609" r:id="rId9"/>
    <p:sldId id="1580" r:id="rId10"/>
    <p:sldId id="1593" r:id="rId11"/>
    <p:sldId id="1611" r:id="rId12"/>
    <p:sldId id="1594" r:id="rId13"/>
    <p:sldId id="1595" r:id="rId14"/>
    <p:sldId id="1596" r:id="rId15"/>
    <p:sldId id="1597" r:id="rId16"/>
    <p:sldId id="1598" r:id="rId17"/>
    <p:sldId id="1614" r:id="rId18"/>
    <p:sldId id="1622" r:id="rId19"/>
    <p:sldId id="1599" r:id="rId20"/>
    <p:sldId id="1600" r:id="rId21"/>
    <p:sldId id="1603" r:id="rId22"/>
    <p:sldId id="1604" r:id="rId23"/>
    <p:sldId id="1605" r:id="rId24"/>
    <p:sldId id="1620" r:id="rId25"/>
    <p:sldId id="1619" r:id="rId26"/>
  </p:sldIdLst>
  <p:sldSz cx="24377650" cy="13716000"/>
  <p:notesSz cx="6858000" cy="9144000"/>
  <p:defaultTextStyle>
    <a:defPPr>
      <a:defRPr lang="en-US"/>
    </a:defPPr>
    <a:lvl1pPr marL="0" algn="l" defTabSz="1828434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1pPr>
    <a:lvl2pPr marL="914217" algn="l" defTabSz="1828434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2pPr>
    <a:lvl3pPr marL="1828434" algn="l" defTabSz="1828434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3pPr>
    <a:lvl4pPr marL="2742651" algn="l" defTabSz="1828434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4pPr>
    <a:lvl5pPr marL="3656868" algn="l" defTabSz="1828434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5pPr>
    <a:lvl6pPr marL="4571086" algn="l" defTabSz="1828434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6pPr>
    <a:lvl7pPr marL="5485303" algn="l" defTabSz="1828434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7pPr>
    <a:lvl8pPr marL="6399520" algn="l" defTabSz="1828434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8pPr>
    <a:lvl9pPr marL="7313737" algn="l" defTabSz="1828434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381">
          <p15:clr>
            <a:srgbClr val="A4A3A4"/>
          </p15:clr>
        </p15:guide>
        <p15:guide id="2" pos="15355">
          <p15:clr>
            <a:srgbClr val="A4A3A4"/>
          </p15:clr>
        </p15:guide>
        <p15:guide id="3" pos="7678" userDrawn="1">
          <p15:clr>
            <a:srgbClr val="A4A3A4"/>
          </p15:clr>
        </p15:guide>
        <p15:guide id="4" orient="horz" pos="432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2F2F2F"/>
    <a:srgbClr val="6A6A6A"/>
    <a:srgbClr val="19232E"/>
    <a:srgbClr val="7F7F7F"/>
    <a:srgbClr val="041B31"/>
    <a:srgbClr val="8844B4"/>
    <a:srgbClr val="51286C"/>
    <a:srgbClr val="8941B6"/>
    <a:srgbClr val="403D3F"/>
    <a:srgbClr val="3A394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FABFCF23-3B69-468F-B69F-88F6DE6A72F2}" styleName="Medium Style 1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10A1B5D5-9B99-4C35-A422-299274C87663}" styleName="Medium Style 1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9DCAF9ED-07DC-4A11-8D7F-57B35C25682E}" styleName="Medium Style 1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1FECB4D8-DB02-4DC6-A0A2-4F2EBAE1DC90}" styleName="Medium Style 1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1E171933-4619-4E11-9A3F-F7608DF75F80}" styleName="Medium Style 1 - Acc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8D230F3-CF80-4859-8CE7-A43EE81993B5}" styleName="Light Style 1 - Accent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8EC20E35-A176-4012-BC5E-935CFFF8708E}" styleName="Medium Style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17292A2E-F333-43FB-9621-5CBBE7FDCDCB}" styleName="Light Style 2 - Accent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5202B0CA-FC54-4496-8BCA-5EF66A818D29}" styleName="Dark Style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46F890A9-2807-4EBB-B81D-B2AA78EC7F39}" styleName="Dark Style 2 - Accent 5/Acc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E8B1032C-EA38-4F05-BA0D-38AFFFC7BED3}" styleName="Light Style 3 - Accent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793D81CF-94F2-401A-BA57-92F5A7B2D0C5}" styleName="Medium Styl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5BE263C-DBD7-4A20-BB59-AAB30ACAA65A}" styleName="Medium Style 3 - 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2A488322-F2BA-4B5B-9748-0D474271808F}" styleName="Medium Style 3 - Acc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EB9631B5-78F2-41C9-869B-9F39066F8104}" styleName="Medium Style 3 - 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16D9F66E-5EB9-4882-86FB-DCBF35E3C3E4}" styleName="Medium Style 4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8FD4443E-F989-4FC4-A0C8-D5A2AF1F390B}" styleName="Dark Style 1 - Accent 5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wholeTbl>
    <a:band1H>
      <a:tcStyle>
        <a:tcBdr/>
        <a:fill>
          <a:solidFill>
            <a:schemeClr val="accent5">
              <a:shade val="60000"/>
            </a:schemeClr>
          </a:solidFill>
        </a:fill>
      </a:tcStyle>
    </a:band1H>
    <a:band1V>
      <a:tcStyle>
        <a:tcBdr/>
        <a:fill>
          <a:solidFill>
            <a:schemeClr val="accent5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5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5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5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E8034E78-7F5D-4C2E-B375-FC64B27BC917}" styleName="Dark Style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626" autoAdjust="0"/>
    <p:restoredTop sz="86615" autoAdjust="0"/>
  </p:normalViewPr>
  <p:slideViewPr>
    <p:cSldViewPr snapToObjects="1">
      <p:cViewPr>
        <p:scale>
          <a:sx n="65" d="100"/>
          <a:sy n="65" d="100"/>
        </p:scale>
        <p:origin x="570" y="408"/>
      </p:cViewPr>
      <p:guideLst>
        <p:guide orient="horz" pos="1381"/>
        <p:guide orient="horz" pos="4320"/>
        <p:guide pos="15355"/>
        <p:guide pos="767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4" d="100"/>
        <a:sy n="24" d="100"/>
      </p:scale>
      <p:origin x="0" y="0"/>
    </p:cViewPr>
  </p:sorterViewPr>
  <p:notesViewPr>
    <p:cSldViewPr snapToObjects="1">
      <p:cViewPr varScale="1">
        <p:scale>
          <a:sx n="66" d="100"/>
          <a:sy n="66" d="100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Calibri Light"/>
              </a:defRPr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Calibri Light"/>
              </a:defRPr>
            </a:lvl1pPr>
          </a:lstStyle>
          <a:p>
            <a:fld id="{EFC10EE1-B198-C942-8235-326C972CBB30}" type="datetimeFigureOut">
              <a:rPr lang="en-US" smtClean="0"/>
              <a:pPr/>
              <a:t>9/12/2017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Calibri Light"/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Calibri Light"/>
              </a:defRPr>
            </a:lvl1pPr>
          </a:lstStyle>
          <a:p>
            <a:fld id="{006BE02D-20C0-F840-AFAC-BEA99C74FDC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32891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217" rtl="0" eaLnBrk="1" latinLnBrk="0" hangingPunct="1">
      <a:defRPr sz="2400" kern="1200">
        <a:solidFill>
          <a:schemeClr val="tx1"/>
        </a:solidFill>
        <a:latin typeface="Calibri Light"/>
        <a:ea typeface="+mn-ea"/>
        <a:cs typeface="+mn-cs"/>
      </a:defRPr>
    </a:lvl1pPr>
    <a:lvl2pPr marL="914217" algn="l" defTabSz="914217" rtl="0" eaLnBrk="1" latinLnBrk="0" hangingPunct="1">
      <a:defRPr sz="2400" kern="1200">
        <a:solidFill>
          <a:schemeClr val="tx1"/>
        </a:solidFill>
        <a:latin typeface="Calibri Light"/>
        <a:ea typeface="+mn-ea"/>
        <a:cs typeface="+mn-cs"/>
      </a:defRPr>
    </a:lvl2pPr>
    <a:lvl3pPr marL="1828434" algn="l" defTabSz="914217" rtl="0" eaLnBrk="1" latinLnBrk="0" hangingPunct="1">
      <a:defRPr sz="2400" kern="1200">
        <a:solidFill>
          <a:schemeClr val="tx1"/>
        </a:solidFill>
        <a:latin typeface="Calibri Light"/>
        <a:ea typeface="+mn-ea"/>
        <a:cs typeface="+mn-cs"/>
      </a:defRPr>
    </a:lvl3pPr>
    <a:lvl4pPr marL="2742651" algn="l" defTabSz="914217" rtl="0" eaLnBrk="1" latinLnBrk="0" hangingPunct="1">
      <a:defRPr sz="2400" kern="1200">
        <a:solidFill>
          <a:schemeClr val="tx1"/>
        </a:solidFill>
        <a:latin typeface="Calibri Light"/>
        <a:ea typeface="+mn-ea"/>
        <a:cs typeface="+mn-cs"/>
      </a:defRPr>
    </a:lvl4pPr>
    <a:lvl5pPr marL="3656868" algn="l" defTabSz="914217" rtl="0" eaLnBrk="1" latinLnBrk="0" hangingPunct="1">
      <a:defRPr sz="2400" kern="1200">
        <a:solidFill>
          <a:schemeClr val="tx1"/>
        </a:solidFill>
        <a:latin typeface="Calibri Light"/>
        <a:ea typeface="+mn-ea"/>
        <a:cs typeface="+mn-cs"/>
      </a:defRPr>
    </a:lvl5pPr>
    <a:lvl6pPr marL="4571086" algn="l" defTabSz="91421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5485303" algn="l" defTabSz="91421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6399520" algn="l" defTabSz="91421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7313737" algn="l" defTabSz="91421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6BE02D-20C0-F840-AFAC-BEA99C74FDC2}" type="slidenum">
              <a:rPr lang="en-US" smtClean="0"/>
              <a:pPr/>
              <a:t>24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6297146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_cli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-5" y="-1"/>
            <a:ext cx="24377655" cy="9906001"/>
          </a:xfrm>
        </p:spPr>
        <p:txBody>
          <a:bodyPr rtlCol="0">
            <a:normAutofit/>
          </a:bodyPr>
          <a:lstStyle>
            <a:lvl1pPr marL="0" indent="0">
              <a:buNone/>
              <a:defRPr sz="2000">
                <a:latin typeface="Calibri Light"/>
                <a:cs typeface="Calibri Light"/>
              </a:defRPr>
            </a:lvl1pPr>
          </a:lstStyle>
          <a:p>
            <a:pPr lvl="0"/>
            <a:endParaRPr lang="en-US" noProof="0" dirty="0"/>
          </a:p>
        </p:txBody>
      </p:sp>
      <p:sp>
        <p:nvSpPr>
          <p:cNvPr id="7" name="Freeform 38"/>
          <p:cNvSpPr>
            <a:spLocks noChangeArrowheads="1"/>
          </p:cNvSpPr>
          <p:nvPr userDrawn="1"/>
        </p:nvSpPr>
        <p:spPr bwMode="auto">
          <a:xfrm>
            <a:off x="21957416" y="13038867"/>
            <a:ext cx="125063" cy="216775"/>
          </a:xfrm>
          <a:custGeom>
            <a:avLst/>
            <a:gdLst>
              <a:gd name="T0" fmla="*/ 124 w 133"/>
              <a:gd name="T1" fmla="*/ 204 h 231"/>
              <a:gd name="T2" fmla="*/ 124 w 133"/>
              <a:gd name="T3" fmla="*/ 204 h 231"/>
              <a:gd name="T4" fmla="*/ 124 w 133"/>
              <a:gd name="T5" fmla="*/ 230 h 231"/>
              <a:gd name="T6" fmla="*/ 97 w 133"/>
              <a:gd name="T7" fmla="*/ 230 h 231"/>
              <a:gd name="T8" fmla="*/ 0 w 133"/>
              <a:gd name="T9" fmla="*/ 133 h 231"/>
              <a:gd name="T10" fmla="*/ 0 w 133"/>
              <a:gd name="T11" fmla="*/ 107 h 231"/>
              <a:gd name="T12" fmla="*/ 97 w 133"/>
              <a:gd name="T13" fmla="*/ 9 h 231"/>
              <a:gd name="T14" fmla="*/ 124 w 133"/>
              <a:gd name="T15" fmla="*/ 9 h 231"/>
              <a:gd name="T16" fmla="*/ 124 w 133"/>
              <a:gd name="T17" fmla="*/ 35 h 231"/>
              <a:gd name="T18" fmla="*/ 44 w 133"/>
              <a:gd name="T19" fmla="*/ 115 h 231"/>
              <a:gd name="T20" fmla="*/ 124 w 133"/>
              <a:gd name="T21" fmla="*/ 204 h 2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33" h="231">
                <a:moveTo>
                  <a:pt x="124" y="204"/>
                </a:moveTo>
                <a:lnTo>
                  <a:pt x="124" y="204"/>
                </a:lnTo>
                <a:cubicBezTo>
                  <a:pt x="132" y="213"/>
                  <a:pt x="132" y="221"/>
                  <a:pt x="124" y="230"/>
                </a:cubicBezTo>
                <a:cubicBezTo>
                  <a:pt x="115" y="230"/>
                  <a:pt x="106" y="230"/>
                  <a:pt x="97" y="230"/>
                </a:cubicBezTo>
                <a:cubicBezTo>
                  <a:pt x="0" y="133"/>
                  <a:pt x="0" y="133"/>
                  <a:pt x="0" y="133"/>
                </a:cubicBezTo>
                <a:cubicBezTo>
                  <a:pt x="0" y="124"/>
                  <a:pt x="0" y="115"/>
                  <a:pt x="0" y="107"/>
                </a:cubicBezTo>
                <a:cubicBezTo>
                  <a:pt x="97" y="9"/>
                  <a:pt x="97" y="9"/>
                  <a:pt x="97" y="9"/>
                </a:cubicBezTo>
                <a:cubicBezTo>
                  <a:pt x="106" y="0"/>
                  <a:pt x="115" y="0"/>
                  <a:pt x="124" y="9"/>
                </a:cubicBezTo>
                <a:cubicBezTo>
                  <a:pt x="132" y="17"/>
                  <a:pt x="132" y="26"/>
                  <a:pt x="124" y="35"/>
                </a:cubicBezTo>
                <a:cubicBezTo>
                  <a:pt x="44" y="115"/>
                  <a:pt x="44" y="115"/>
                  <a:pt x="44" y="115"/>
                </a:cubicBezTo>
                <a:lnTo>
                  <a:pt x="124" y="204"/>
                </a:lnTo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 dirty="0">
              <a:latin typeface="Calibri Light"/>
            </a:endParaRPr>
          </a:p>
        </p:txBody>
      </p:sp>
      <p:pic>
        <p:nvPicPr>
          <p:cNvPr id="5" name="Picture 4" descr="MoonshadowLogo4-600.png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2453" y="12838598"/>
            <a:ext cx="2377440" cy="419981"/>
          </a:xfrm>
          <a:prstGeom prst="rect">
            <a:avLst/>
          </a:prstGeom>
          <a:effectLst>
            <a:outerShdw blurRad="25400" dist="25400" dir="2700000" algn="tl" rotWithShape="0">
              <a:prstClr val="black">
                <a:alpha val="5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9429089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xmlns:p14="http://schemas.microsoft.com/office/powerpoint/2010/main" advTm="3000"/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App Design 0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icture Placeholder 16"/>
          <p:cNvSpPr>
            <a:spLocks noGrp="1"/>
          </p:cNvSpPr>
          <p:nvPr>
            <p:ph type="pic" sz="quarter" idx="14"/>
          </p:nvPr>
        </p:nvSpPr>
        <p:spPr>
          <a:xfrm>
            <a:off x="3466624" y="5433034"/>
            <a:ext cx="1481328" cy="4244366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</a:lstStyle>
          <a:p>
            <a:endParaRPr lang="en-US" dirty="0"/>
          </a:p>
        </p:txBody>
      </p:sp>
      <p:sp>
        <p:nvSpPr>
          <p:cNvPr id="15" name="Picture Placeholder 16"/>
          <p:cNvSpPr>
            <a:spLocks noGrp="1"/>
          </p:cNvSpPr>
          <p:nvPr>
            <p:ph type="pic" sz="quarter" idx="13"/>
          </p:nvPr>
        </p:nvSpPr>
        <p:spPr>
          <a:xfrm>
            <a:off x="8605595" y="5433034"/>
            <a:ext cx="1567105" cy="4244366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</a:lstStyle>
          <a:p>
            <a:endParaRPr lang="en-US" dirty="0"/>
          </a:p>
        </p:txBody>
      </p:sp>
      <p:sp>
        <p:nvSpPr>
          <p:cNvPr id="17" name="Picture Placeholder 16"/>
          <p:cNvSpPr>
            <a:spLocks noGrp="1"/>
          </p:cNvSpPr>
          <p:nvPr>
            <p:ph type="pic" sz="quarter" idx="10"/>
          </p:nvPr>
        </p:nvSpPr>
        <p:spPr>
          <a:xfrm>
            <a:off x="5290574" y="4971515"/>
            <a:ext cx="3024869" cy="5480585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</a:lstStyle>
          <a:p>
            <a:endParaRPr lang="en-US" dirty="0"/>
          </a:p>
        </p:txBody>
      </p:sp>
      <p:sp>
        <p:nvSpPr>
          <p:cNvPr id="16" name="Teardrop 15"/>
          <p:cNvSpPr/>
          <p:nvPr userDrawn="1"/>
        </p:nvSpPr>
        <p:spPr>
          <a:xfrm>
            <a:off x="23076810" y="811398"/>
            <a:ext cx="712976" cy="712954"/>
          </a:xfrm>
          <a:prstGeom prst="teardrop">
            <a:avLst/>
          </a:prstGeom>
          <a:solidFill>
            <a:schemeClr val="accent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Calibri Light"/>
            </a:endParaRPr>
          </a:p>
        </p:txBody>
      </p:sp>
      <p:sp>
        <p:nvSpPr>
          <p:cNvPr id="19" name="TextBox 18"/>
          <p:cNvSpPr txBox="1"/>
          <p:nvPr userDrawn="1"/>
        </p:nvSpPr>
        <p:spPr>
          <a:xfrm>
            <a:off x="23056468" y="819678"/>
            <a:ext cx="792450" cy="615517"/>
          </a:xfrm>
          <a:prstGeom prst="rect">
            <a:avLst/>
          </a:prstGeom>
          <a:noFill/>
        </p:spPr>
        <p:txBody>
          <a:bodyPr wrap="none" lIns="182843" tIns="91422" rIns="182843" bIns="91422" rtlCol="0">
            <a:spAutoFit/>
          </a:bodyPr>
          <a:lstStyle/>
          <a:p>
            <a:pPr algn="ctr"/>
            <a:fld id="{260E2A6B-A809-4840-BF14-8648BC0BDF87}" type="slidenum">
              <a:rPr lang="id-ID" sz="2800" b="1" smtClean="0">
                <a:solidFill>
                  <a:schemeClr val="bg1"/>
                </a:solidFill>
                <a:latin typeface="Calibri Light"/>
                <a:cs typeface="Calibri Light"/>
              </a:rPr>
              <a:pPr algn="ctr"/>
              <a:t>‹#›</a:t>
            </a:fld>
            <a:endParaRPr lang="id-ID" sz="2800" dirty="0">
              <a:solidFill>
                <a:schemeClr val="bg1"/>
              </a:solidFill>
              <a:latin typeface="Calibri Light"/>
              <a:cs typeface="Calibri Light"/>
            </a:endParaRPr>
          </a:p>
        </p:txBody>
      </p:sp>
      <p:sp>
        <p:nvSpPr>
          <p:cNvPr id="21" name="TextBox 20"/>
          <p:cNvSpPr txBox="1"/>
          <p:nvPr userDrawn="1"/>
        </p:nvSpPr>
        <p:spPr>
          <a:xfrm>
            <a:off x="1625380" y="12834421"/>
            <a:ext cx="36550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2400" b="1" dirty="0" smtClean="0">
                <a:solidFill>
                  <a:schemeClr val="tx1"/>
                </a:solidFill>
                <a:latin typeface="Lato Regular"/>
                <a:cs typeface="Lato Regular"/>
              </a:rPr>
              <a:t>Capitalist</a:t>
            </a:r>
            <a:r>
              <a:rPr lang="id-ID" sz="2400" b="1" dirty="0" smtClean="0">
                <a:solidFill>
                  <a:schemeClr val="tx1"/>
                </a:solidFill>
                <a:latin typeface="+mj-lt"/>
              </a:rPr>
              <a:t> </a:t>
            </a:r>
            <a:r>
              <a:rPr lang="id-ID" sz="2400" b="0" dirty="0" smtClean="0">
                <a:solidFill>
                  <a:schemeClr val="tx1"/>
                </a:solidFill>
                <a:latin typeface="Calibri Light"/>
                <a:cs typeface="Calibri Light"/>
              </a:rPr>
              <a:t>Slides</a:t>
            </a:r>
            <a:endParaRPr lang="id-ID" sz="2400" b="0" dirty="0">
              <a:solidFill>
                <a:schemeClr val="tx1"/>
              </a:solidFill>
              <a:latin typeface="Calibri Light"/>
              <a:cs typeface="Calibri Light"/>
            </a:endParaRPr>
          </a:p>
        </p:txBody>
      </p:sp>
    </p:spTree>
    <p:extLst>
      <p:ext uri="{BB962C8B-B14F-4D97-AF65-F5344CB8AC3E}">
        <p14:creationId xmlns:p14="http://schemas.microsoft.com/office/powerpoint/2010/main" val="42544153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xmlns:p14="http://schemas.microsoft.com/office/powerpoint/2010/main" advTm="3000"/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vices_3_iPhones_v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9"/>
          <p:cNvSpPr>
            <a:spLocks noGrp="1"/>
          </p:cNvSpPr>
          <p:nvPr>
            <p:ph type="pic" sz="quarter" idx="10"/>
          </p:nvPr>
        </p:nvSpPr>
        <p:spPr>
          <a:xfrm>
            <a:off x="2406295" y="5008698"/>
            <a:ext cx="2762781" cy="4905812"/>
          </a:xfrm>
        </p:spPr>
        <p:txBody>
          <a:bodyPr>
            <a:normAutofit/>
          </a:bodyPr>
          <a:lstStyle>
            <a:lvl1pPr marL="0" indent="0">
              <a:buNone/>
              <a:defRPr sz="2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2" name="Picture Placeholder 9"/>
          <p:cNvSpPr>
            <a:spLocks noGrp="1"/>
          </p:cNvSpPr>
          <p:nvPr>
            <p:ph type="pic" sz="quarter" idx="11"/>
          </p:nvPr>
        </p:nvSpPr>
        <p:spPr>
          <a:xfrm>
            <a:off x="9666174" y="5008698"/>
            <a:ext cx="2762781" cy="4905812"/>
          </a:xfrm>
        </p:spPr>
        <p:txBody>
          <a:bodyPr>
            <a:normAutofit/>
          </a:bodyPr>
          <a:lstStyle>
            <a:lvl1pPr marL="0" indent="0">
              <a:buNone/>
              <a:defRPr sz="2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5" name="Picture Placeholder 9"/>
          <p:cNvSpPr>
            <a:spLocks noGrp="1"/>
          </p:cNvSpPr>
          <p:nvPr>
            <p:ph type="pic" sz="quarter" idx="12"/>
          </p:nvPr>
        </p:nvSpPr>
        <p:spPr>
          <a:xfrm>
            <a:off x="17037455" y="5008698"/>
            <a:ext cx="2762781" cy="4905812"/>
          </a:xfrm>
        </p:spPr>
        <p:txBody>
          <a:bodyPr>
            <a:normAutofit/>
          </a:bodyPr>
          <a:lstStyle>
            <a:lvl1pPr marL="0" indent="0">
              <a:buNone/>
              <a:defRPr sz="2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3" name="Freeform 30"/>
          <p:cNvSpPr>
            <a:spLocks noChangeArrowheads="1"/>
          </p:cNvSpPr>
          <p:nvPr userDrawn="1"/>
        </p:nvSpPr>
        <p:spPr bwMode="auto">
          <a:xfrm>
            <a:off x="21856474" y="12962667"/>
            <a:ext cx="350410" cy="357351"/>
          </a:xfrm>
          <a:custGeom>
            <a:avLst/>
            <a:gdLst>
              <a:gd name="T0" fmla="*/ 222 w 444"/>
              <a:gd name="T1" fmla="*/ 0 h 454"/>
              <a:gd name="T2" fmla="*/ 222 w 444"/>
              <a:gd name="T3" fmla="*/ 0 h 454"/>
              <a:gd name="T4" fmla="*/ 0 w 444"/>
              <a:gd name="T5" fmla="*/ 222 h 454"/>
              <a:gd name="T6" fmla="*/ 222 w 444"/>
              <a:gd name="T7" fmla="*/ 453 h 454"/>
              <a:gd name="T8" fmla="*/ 443 w 444"/>
              <a:gd name="T9" fmla="*/ 222 h 454"/>
              <a:gd name="T10" fmla="*/ 222 w 444"/>
              <a:gd name="T11" fmla="*/ 0 h 4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44" h="454">
                <a:moveTo>
                  <a:pt x="222" y="0"/>
                </a:moveTo>
                <a:lnTo>
                  <a:pt x="222" y="0"/>
                </a:lnTo>
                <a:cubicBezTo>
                  <a:pt x="35" y="0"/>
                  <a:pt x="0" y="45"/>
                  <a:pt x="0" y="222"/>
                </a:cubicBezTo>
                <a:cubicBezTo>
                  <a:pt x="0" y="408"/>
                  <a:pt x="35" y="453"/>
                  <a:pt x="222" y="453"/>
                </a:cubicBezTo>
                <a:cubicBezTo>
                  <a:pt x="407" y="453"/>
                  <a:pt x="443" y="408"/>
                  <a:pt x="443" y="222"/>
                </a:cubicBezTo>
                <a:cubicBezTo>
                  <a:pt x="443" y="45"/>
                  <a:pt x="407" y="0"/>
                  <a:pt x="222" y="0"/>
                </a:cubicBezTo>
              </a:path>
            </a:pathLst>
          </a:custGeom>
          <a:solidFill>
            <a:schemeClr val="accent2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 dirty="0">
              <a:latin typeface="Calibri Light"/>
            </a:endParaRPr>
          </a:p>
        </p:txBody>
      </p:sp>
      <p:sp>
        <p:nvSpPr>
          <p:cNvPr id="14" name="Freeform 38"/>
          <p:cNvSpPr>
            <a:spLocks noChangeArrowheads="1"/>
          </p:cNvSpPr>
          <p:nvPr userDrawn="1"/>
        </p:nvSpPr>
        <p:spPr bwMode="auto">
          <a:xfrm>
            <a:off x="21957416" y="13038867"/>
            <a:ext cx="125063" cy="216775"/>
          </a:xfrm>
          <a:custGeom>
            <a:avLst/>
            <a:gdLst>
              <a:gd name="T0" fmla="*/ 124 w 133"/>
              <a:gd name="T1" fmla="*/ 204 h 231"/>
              <a:gd name="T2" fmla="*/ 124 w 133"/>
              <a:gd name="T3" fmla="*/ 204 h 231"/>
              <a:gd name="T4" fmla="*/ 124 w 133"/>
              <a:gd name="T5" fmla="*/ 230 h 231"/>
              <a:gd name="T6" fmla="*/ 97 w 133"/>
              <a:gd name="T7" fmla="*/ 230 h 231"/>
              <a:gd name="T8" fmla="*/ 0 w 133"/>
              <a:gd name="T9" fmla="*/ 133 h 231"/>
              <a:gd name="T10" fmla="*/ 0 w 133"/>
              <a:gd name="T11" fmla="*/ 107 h 231"/>
              <a:gd name="T12" fmla="*/ 97 w 133"/>
              <a:gd name="T13" fmla="*/ 9 h 231"/>
              <a:gd name="T14" fmla="*/ 124 w 133"/>
              <a:gd name="T15" fmla="*/ 9 h 231"/>
              <a:gd name="T16" fmla="*/ 124 w 133"/>
              <a:gd name="T17" fmla="*/ 35 h 231"/>
              <a:gd name="T18" fmla="*/ 44 w 133"/>
              <a:gd name="T19" fmla="*/ 115 h 231"/>
              <a:gd name="T20" fmla="*/ 124 w 133"/>
              <a:gd name="T21" fmla="*/ 204 h 2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33" h="231">
                <a:moveTo>
                  <a:pt x="124" y="204"/>
                </a:moveTo>
                <a:lnTo>
                  <a:pt x="124" y="204"/>
                </a:lnTo>
                <a:cubicBezTo>
                  <a:pt x="132" y="213"/>
                  <a:pt x="132" y="221"/>
                  <a:pt x="124" y="230"/>
                </a:cubicBezTo>
                <a:cubicBezTo>
                  <a:pt x="115" y="230"/>
                  <a:pt x="106" y="230"/>
                  <a:pt x="97" y="230"/>
                </a:cubicBezTo>
                <a:cubicBezTo>
                  <a:pt x="0" y="133"/>
                  <a:pt x="0" y="133"/>
                  <a:pt x="0" y="133"/>
                </a:cubicBezTo>
                <a:cubicBezTo>
                  <a:pt x="0" y="124"/>
                  <a:pt x="0" y="115"/>
                  <a:pt x="0" y="107"/>
                </a:cubicBezTo>
                <a:cubicBezTo>
                  <a:pt x="97" y="9"/>
                  <a:pt x="97" y="9"/>
                  <a:pt x="97" y="9"/>
                </a:cubicBezTo>
                <a:cubicBezTo>
                  <a:pt x="106" y="0"/>
                  <a:pt x="115" y="0"/>
                  <a:pt x="124" y="9"/>
                </a:cubicBezTo>
                <a:cubicBezTo>
                  <a:pt x="132" y="17"/>
                  <a:pt x="132" y="26"/>
                  <a:pt x="124" y="35"/>
                </a:cubicBezTo>
                <a:cubicBezTo>
                  <a:pt x="44" y="115"/>
                  <a:pt x="44" y="115"/>
                  <a:pt x="44" y="115"/>
                </a:cubicBezTo>
                <a:lnTo>
                  <a:pt x="124" y="204"/>
                </a:lnTo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 dirty="0">
              <a:latin typeface="Calibri Light"/>
            </a:endParaRPr>
          </a:p>
        </p:txBody>
      </p:sp>
      <p:sp>
        <p:nvSpPr>
          <p:cNvPr id="16" name="Freeform 30"/>
          <p:cNvSpPr>
            <a:spLocks noChangeArrowheads="1"/>
          </p:cNvSpPr>
          <p:nvPr userDrawn="1"/>
        </p:nvSpPr>
        <p:spPr bwMode="auto">
          <a:xfrm>
            <a:off x="22272519" y="12962229"/>
            <a:ext cx="350410" cy="357351"/>
          </a:xfrm>
          <a:custGeom>
            <a:avLst/>
            <a:gdLst>
              <a:gd name="T0" fmla="*/ 222 w 444"/>
              <a:gd name="T1" fmla="*/ 0 h 454"/>
              <a:gd name="T2" fmla="*/ 222 w 444"/>
              <a:gd name="T3" fmla="*/ 0 h 454"/>
              <a:gd name="T4" fmla="*/ 0 w 444"/>
              <a:gd name="T5" fmla="*/ 222 h 454"/>
              <a:gd name="T6" fmla="*/ 222 w 444"/>
              <a:gd name="T7" fmla="*/ 453 h 454"/>
              <a:gd name="T8" fmla="*/ 443 w 444"/>
              <a:gd name="T9" fmla="*/ 222 h 454"/>
              <a:gd name="T10" fmla="*/ 222 w 444"/>
              <a:gd name="T11" fmla="*/ 0 h 4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44" h="454">
                <a:moveTo>
                  <a:pt x="222" y="0"/>
                </a:moveTo>
                <a:lnTo>
                  <a:pt x="222" y="0"/>
                </a:lnTo>
                <a:cubicBezTo>
                  <a:pt x="35" y="0"/>
                  <a:pt x="0" y="45"/>
                  <a:pt x="0" y="222"/>
                </a:cubicBezTo>
                <a:cubicBezTo>
                  <a:pt x="0" y="408"/>
                  <a:pt x="35" y="453"/>
                  <a:pt x="222" y="453"/>
                </a:cubicBezTo>
                <a:cubicBezTo>
                  <a:pt x="407" y="453"/>
                  <a:pt x="443" y="408"/>
                  <a:pt x="443" y="222"/>
                </a:cubicBezTo>
                <a:cubicBezTo>
                  <a:pt x="443" y="45"/>
                  <a:pt x="407" y="0"/>
                  <a:pt x="222" y="0"/>
                </a:cubicBezTo>
              </a:path>
            </a:pathLst>
          </a:custGeom>
          <a:solidFill>
            <a:schemeClr val="accent2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 dirty="0">
              <a:latin typeface="Calibri Light"/>
            </a:endParaRPr>
          </a:p>
        </p:txBody>
      </p:sp>
      <p:sp>
        <p:nvSpPr>
          <p:cNvPr id="17" name="Freeform 38"/>
          <p:cNvSpPr>
            <a:spLocks noChangeArrowheads="1"/>
          </p:cNvSpPr>
          <p:nvPr userDrawn="1"/>
        </p:nvSpPr>
        <p:spPr bwMode="auto">
          <a:xfrm flipH="1">
            <a:off x="22365174" y="13038429"/>
            <a:ext cx="124405" cy="216775"/>
          </a:xfrm>
          <a:custGeom>
            <a:avLst/>
            <a:gdLst>
              <a:gd name="T0" fmla="*/ 124 w 133"/>
              <a:gd name="T1" fmla="*/ 204 h 231"/>
              <a:gd name="T2" fmla="*/ 124 w 133"/>
              <a:gd name="T3" fmla="*/ 204 h 231"/>
              <a:gd name="T4" fmla="*/ 124 w 133"/>
              <a:gd name="T5" fmla="*/ 230 h 231"/>
              <a:gd name="T6" fmla="*/ 97 w 133"/>
              <a:gd name="T7" fmla="*/ 230 h 231"/>
              <a:gd name="T8" fmla="*/ 0 w 133"/>
              <a:gd name="T9" fmla="*/ 133 h 231"/>
              <a:gd name="T10" fmla="*/ 0 w 133"/>
              <a:gd name="T11" fmla="*/ 107 h 231"/>
              <a:gd name="T12" fmla="*/ 97 w 133"/>
              <a:gd name="T13" fmla="*/ 9 h 231"/>
              <a:gd name="T14" fmla="*/ 124 w 133"/>
              <a:gd name="T15" fmla="*/ 9 h 231"/>
              <a:gd name="T16" fmla="*/ 124 w 133"/>
              <a:gd name="T17" fmla="*/ 35 h 231"/>
              <a:gd name="T18" fmla="*/ 44 w 133"/>
              <a:gd name="T19" fmla="*/ 115 h 231"/>
              <a:gd name="T20" fmla="*/ 124 w 133"/>
              <a:gd name="T21" fmla="*/ 204 h 2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33" h="231">
                <a:moveTo>
                  <a:pt x="124" y="204"/>
                </a:moveTo>
                <a:lnTo>
                  <a:pt x="124" y="204"/>
                </a:lnTo>
                <a:cubicBezTo>
                  <a:pt x="132" y="213"/>
                  <a:pt x="132" y="221"/>
                  <a:pt x="124" y="230"/>
                </a:cubicBezTo>
                <a:cubicBezTo>
                  <a:pt x="115" y="230"/>
                  <a:pt x="106" y="230"/>
                  <a:pt x="97" y="230"/>
                </a:cubicBezTo>
                <a:cubicBezTo>
                  <a:pt x="0" y="133"/>
                  <a:pt x="0" y="133"/>
                  <a:pt x="0" y="133"/>
                </a:cubicBezTo>
                <a:cubicBezTo>
                  <a:pt x="0" y="124"/>
                  <a:pt x="0" y="115"/>
                  <a:pt x="0" y="107"/>
                </a:cubicBezTo>
                <a:cubicBezTo>
                  <a:pt x="97" y="9"/>
                  <a:pt x="97" y="9"/>
                  <a:pt x="97" y="9"/>
                </a:cubicBezTo>
                <a:cubicBezTo>
                  <a:pt x="106" y="0"/>
                  <a:pt x="115" y="0"/>
                  <a:pt x="124" y="9"/>
                </a:cubicBezTo>
                <a:cubicBezTo>
                  <a:pt x="132" y="17"/>
                  <a:pt x="132" y="26"/>
                  <a:pt x="124" y="35"/>
                </a:cubicBezTo>
                <a:cubicBezTo>
                  <a:pt x="44" y="115"/>
                  <a:pt x="44" y="115"/>
                  <a:pt x="44" y="115"/>
                </a:cubicBezTo>
                <a:lnTo>
                  <a:pt x="124" y="204"/>
                </a:lnTo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 dirty="0">
              <a:latin typeface="Calibri Light"/>
            </a:endParaRPr>
          </a:p>
        </p:txBody>
      </p:sp>
      <p:sp>
        <p:nvSpPr>
          <p:cNvPr id="18" name="Teardrop 17"/>
          <p:cNvSpPr/>
          <p:nvPr userDrawn="1"/>
        </p:nvSpPr>
        <p:spPr>
          <a:xfrm>
            <a:off x="23076810" y="811398"/>
            <a:ext cx="712976" cy="712954"/>
          </a:xfrm>
          <a:prstGeom prst="teardrop">
            <a:avLst/>
          </a:prstGeom>
          <a:solidFill>
            <a:schemeClr val="accent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Calibri Light"/>
            </a:endParaRPr>
          </a:p>
        </p:txBody>
      </p:sp>
      <p:sp>
        <p:nvSpPr>
          <p:cNvPr id="19" name="TextBox 18"/>
          <p:cNvSpPr txBox="1"/>
          <p:nvPr userDrawn="1"/>
        </p:nvSpPr>
        <p:spPr>
          <a:xfrm>
            <a:off x="23056468" y="819678"/>
            <a:ext cx="792450" cy="615517"/>
          </a:xfrm>
          <a:prstGeom prst="rect">
            <a:avLst/>
          </a:prstGeom>
          <a:noFill/>
        </p:spPr>
        <p:txBody>
          <a:bodyPr wrap="none" lIns="182843" tIns="91422" rIns="182843" bIns="91422" rtlCol="0">
            <a:spAutoFit/>
          </a:bodyPr>
          <a:lstStyle/>
          <a:p>
            <a:pPr algn="ctr"/>
            <a:fld id="{260E2A6B-A809-4840-BF14-8648BC0BDF87}" type="slidenum">
              <a:rPr lang="id-ID" sz="2800" b="1" smtClean="0">
                <a:solidFill>
                  <a:schemeClr val="bg1"/>
                </a:solidFill>
                <a:latin typeface="Calibri Light"/>
                <a:cs typeface="Calibri Light"/>
              </a:rPr>
              <a:pPr algn="ctr"/>
              <a:t>‹#›</a:t>
            </a:fld>
            <a:endParaRPr lang="id-ID" sz="2800" dirty="0">
              <a:solidFill>
                <a:schemeClr val="bg1"/>
              </a:solidFill>
              <a:latin typeface="Calibri Light"/>
              <a:cs typeface="Calibri Light"/>
            </a:endParaRPr>
          </a:p>
        </p:txBody>
      </p:sp>
      <p:sp>
        <p:nvSpPr>
          <p:cNvPr id="21" name="TextBox 20"/>
          <p:cNvSpPr txBox="1"/>
          <p:nvPr userDrawn="1"/>
        </p:nvSpPr>
        <p:spPr>
          <a:xfrm>
            <a:off x="1625380" y="12834421"/>
            <a:ext cx="36550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2400" b="1" dirty="0" smtClean="0">
                <a:solidFill>
                  <a:schemeClr val="tx1"/>
                </a:solidFill>
                <a:latin typeface="Lato Regular"/>
                <a:cs typeface="Lato Regular"/>
              </a:rPr>
              <a:t>Capitalist</a:t>
            </a:r>
            <a:r>
              <a:rPr lang="id-ID" sz="2400" b="1" dirty="0" smtClean="0">
                <a:solidFill>
                  <a:schemeClr val="tx1"/>
                </a:solidFill>
                <a:latin typeface="+mj-lt"/>
              </a:rPr>
              <a:t> </a:t>
            </a:r>
            <a:r>
              <a:rPr lang="id-ID" sz="2400" b="0" dirty="0" smtClean="0">
                <a:solidFill>
                  <a:schemeClr val="tx1"/>
                </a:solidFill>
                <a:latin typeface="Calibri Light"/>
                <a:cs typeface="Calibri Light"/>
              </a:rPr>
              <a:t>Slides</a:t>
            </a:r>
            <a:endParaRPr lang="id-ID" sz="2400" b="0" dirty="0">
              <a:solidFill>
                <a:schemeClr val="tx1"/>
              </a:solidFill>
              <a:latin typeface="Calibri Light"/>
              <a:cs typeface="Calibri Light"/>
            </a:endParaRPr>
          </a:p>
        </p:txBody>
      </p:sp>
    </p:spTree>
    <p:extLst>
      <p:ext uri="{BB962C8B-B14F-4D97-AF65-F5344CB8AC3E}">
        <p14:creationId xmlns:p14="http://schemas.microsoft.com/office/powerpoint/2010/main" val="10816368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xmlns:p14="http://schemas.microsoft.com/office/powerpoint/2010/main" advTm="3000"/>
    </mc:Fallback>
  </mc:AlternateContent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pp_featu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-5" y="-1"/>
            <a:ext cx="24377655" cy="6460437"/>
          </a:xfrm>
        </p:spPr>
        <p:txBody>
          <a:bodyPr rtlCol="0">
            <a:normAutofit/>
          </a:bodyPr>
          <a:lstStyle>
            <a:lvl1pPr marL="0" indent="0">
              <a:buNone/>
              <a:defRPr sz="2000">
                <a:latin typeface="Calibri Light"/>
                <a:cs typeface="Calibri Light"/>
              </a:defRPr>
            </a:lvl1pPr>
          </a:lstStyle>
          <a:p>
            <a:pPr lvl="0"/>
            <a:endParaRPr lang="en-US" noProof="0" dirty="0"/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sz="quarter" idx="11"/>
          </p:nvPr>
        </p:nvSpPr>
        <p:spPr>
          <a:xfrm>
            <a:off x="3070977" y="2466755"/>
            <a:ext cx="4720487" cy="8450345"/>
          </a:xfrm>
        </p:spPr>
        <p:txBody>
          <a:bodyPr rtlCol="0">
            <a:normAutofit/>
          </a:bodyPr>
          <a:lstStyle>
            <a:lvl1pPr marL="0" indent="0">
              <a:buNone/>
              <a:defRPr sz="2000">
                <a:latin typeface="Calibri Light"/>
                <a:cs typeface="Calibri Light"/>
              </a:defRPr>
            </a:lvl1pPr>
          </a:lstStyle>
          <a:p>
            <a:pPr lvl="0"/>
            <a:endParaRPr lang="en-US" noProof="0" dirty="0"/>
          </a:p>
        </p:txBody>
      </p:sp>
      <p:sp>
        <p:nvSpPr>
          <p:cNvPr id="5" name="Freeform 30"/>
          <p:cNvSpPr>
            <a:spLocks noChangeArrowheads="1"/>
          </p:cNvSpPr>
          <p:nvPr userDrawn="1"/>
        </p:nvSpPr>
        <p:spPr bwMode="auto">
          <a:xfrm>
            <a:off x="21856474" y="12962667"/>
            <a:ext cx="350410" cy="357351"/>
          </a:xfrm>
          <a:custGeom>
            <a:avLst/>
            <a:gdLst>
              <a:gd name="T0" fmla="*/ 222 w 444"/>
              <a:gd name="T1" fmla="*/ 0 h 454"/>
              <a:gd name="T2" fmla="*/ 222 w 444"/>
              <a:gd name="T3" fmla="*/ 0 h 454"/>
              <a:gd name="T4" fmla="*/ 0 w 444"/>
              <a:gd name="T5" fmla="*/ 222 h 454"/>
              <a:gd name="T6" fmla="*/ 222 w 444"/>
              <a:gd name="T7" fmla="*/ 453 h 454"/>
              <a:gd name="T8" fmla="*/ 443 w 444"/>
              <a:gd name="T9" fmla="*/ 222 h 454"/>
              <a:gd name="T10" fmla="*/ 222 w 444"/>
              <a:gd name="T11" fmla="*/ 0 h 4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44" h="454">
                <a:moveTo>
                  <a:pt x="222" y="0"/>
                </a:moveTo>
                <a:lnTo>
                  <a:pt x="222" y="0"/>
                </a:lnTo>
                <a:cubicBezTo>
                  <a:pt x="35" y="0"/>
                  <a:pt x="0" y="45"/>
                  <a:pt x="0" y="222"/>
                </a:cubicBezTo>
                <a:cubicBezTo>
                  <a:pt x="0" y="408"/>
                  <a:pt x="35" y="453"/>
                  <a:pt x="222" y="453"/>
                </a:cubicBezTo>
                <a:cubicBezTo>
                  <a:pt x="407" y="453"/>
                  <a:pt x="443" y="408"/>
                  <a:pt x="443" y="222"/>
                </a:cubicBezTo>
                <a:cubicBezTo>
                  <a:pt x="443" y="45"/>
                  <a:pt x="407" y="0"/>
                  <a:pt x="222" y="0"/>
                </a:cubicBezTo>
              </a:path>
            </a:pathLst>
          </a:custGeom>
          <a:solidFill>
            <a:schemeClr val="accent2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 dirty="0">
              <a:latin typeface="Calibri Light"/>
            </a:endParaRPr>
          </a:p>
        </p:txBody>
      </p:sp>
      <p:sp>
        <p:nvSpPr>
          <p:cNvPr id="7" name="Freeform 38"/>
          <p:cNvSpPr>
            <a:spLocks noChangeArrowheads="1"/>
          </p:cNvSpPr>
          <p:nvPr userDrawn="1"/>
        </p:nvSpPr>
        <p:spPr bwMode="auto">
          <a:xfrm>
            <a:off x="21957416" y="13038867"/>
            <a:ext cx="125063" cy="216775"/>
          </a:xfrm>
          <a:custGeom>
            <a:avLst/>
            <a:gdLst>
              <a:gd name="T0" fmla="*/ 124 w 133"/>
              <a:gd name="T1" fmla="*/ 204 h 231"/>
              <a:gd name="T2" fmla="*/ 124 w 133"/>
              <a:gd name="T3" fmla="*/ 204 h 231"/>
              <a:gd name="T4" fmla="*/ 124 w 133"/>
              <a:gd name="T5" fmla="*/ 230 h 231"/>
              <a:gd name="T6" fmla="*/ 97 w 133"/>
              <a:gd name="T7" fmla="*/ 230 h 231"/>
              <a:gd name="T8" fmla="*/ 0 w 133"/>
              <a:gd name="T9" fmla="*/ 133 h 231"/>
              <a:gd name="T10" fmla="*/ 0 w 133"/>
              <a:gd name="T11" fmla="*/ 107 h 231"/>
              <a:gd name="T12" fmla="*/ 97 w 133"/>
              <a:gd name="T13" fmla="*/ 9 h 231"/>
              <a:gd name="T14" fmla="*/ 124 w 133"/>
              <a:gd name="T15" fmla="*/ 9 h 231"/>
              <a:gd name="T16" fmla="*/ 124 w 133"/>
              <a:gd name="T17" fmla="*/ 35 h 231"/>
              <a:gd name="T18" fmla="*/ 44 w 133"/>
              <a:gd name="T19" fmla="*/ 115 h 231"/>
              <a:gd name="T20" fmla="*/ 124 w 133"/>
              <a:gd name="T21" fmla="*/ 204 h 2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33" h="231">
                <a:moveTo>
                  <a:pt x="124" y="204"/>
                </a:moveTo>
                <a:lnTo>
                  <a:pt x="124" y="204"/>
                </a:lnTo>
                <a:cubicBezTo>
                  <a:pt x="132" y="213"/>
                  <a:pt x="132" y="221"/>
                  <a:pt x="124" y="230"/>
                </a:cubicBezTo>
                <a:cubicBezTo>
                  <a:pt x="115" y="230"/>
                  <a:pt x="106" y="230"/>
                  <a:pt x="97" y="230"/>
                </a:cubicBezTo>
                <a:cubicBezTo>
                  <a:pt x="0" y="133"/>
                  <a:pt x="0" y="133"/>
                  <a:pt x="0" y="133"/>
                </a:cubicBezTo>
                <a:cubicBezTo>
                  <a:pt x="0" y="124"/>
                  <a:pt x="0" y="115"/>
                  <a:pt x="0" y="107"/>
                </a:cubicBezTo>
                <a:cubicBezTo>
                  <a:pt x="97" y="9"/>
                  <a:pt x="97" y="9"/>
                  <a:pt x="97" y="9"/>
                </a:cubicBezTo>
                <a:cubicBezTo>
                  <a:pt x="106" y="0"/>
                  <a:pt x="115" y="0"/>
                  <a:pt x="124" y="9"/>
                </a:cubicBezTo>
                <a:cubicBezTo>
                  <a:pt x="132" y="17"/>
                  <a:pt x="132" y="26"/>
                  <a:pt x="124" y="35"/>
                </a:cubicBezTo>
                <a:cubicBezTo>
                  <a:pt x="44" y="115"/>
                  <a:pt x="44" y="115"/>
                  <a:pt x="44" y="115"/>
                </a:cubicBezTo>
                <a:lnTo>
                  <a:pt x="124" y="204"/>
                </a:lnTo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 dirty="0">
              <a:latin typeface="Calibri Light"/>
            </a:endParaRPr>
          </a:p>
        </p:txBody>
      </p:sp>
      <p:sp>
        <p:nvSpPr>
          <p:cNvPr id="8" name="Freeform 30"/>
          <p:cNvSpPr>
            <a:spLocks noChangeArrowheads="1"/>
          </p:cNvSpPr>
          <p:nvPr userDrawn="1"/>
        </p:nvSpPr>
        <p:spPr bwMode="auto">
          <a:xfrm>
            <a:off x="22272519" y="12962229"/>
            <a:ext cx="350410" cy="357351"/>
          </a:xfrm>
          <a:custGeom>
            <a:avLst/>
            <a:gdLst>
              <a:gd name="T0" fmla="*/ 222 w 444"/>
              <a:gd name="T1" fmla="*/ 0 h 454"/>
              <a:gd name="T2" fmla="*/ 222 w 444"/>
              <a:gd name="T3" fmla="*/ 0 h 454"/>
              <a:gd name="T4" fmla="*/ 0 w 444"/>
              <a:gd name="T5" fmla="*/ 222 h 454"/>
              <a:gd name="T6" fmla="*/ 222 w 444"/>
              <a:gd name="T7" fmla="*/ 453 h 454"/>
              <a:gd name="T8" fmla="*/ 443 w 444"/>
              <a:gd name="T9" fmla="*/ 222 h 454"/>
              <a:gd name="T10" fmla="*/ 222 w 444"/>
              <a:gd name="T11" fmla="*/ 0 h 4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44" h="454">
                <a:moveTo>
                  <a:pt x="222" y="0"/>
                </a:moveTo>
                <a:lnTo>
                  <a:pt x="222" y="0"/>
                </a:lnTo>
                <a:cubicBezTo>
                  <a:pt x="35" y="0"/>
                  <a:pt x="0" y="45"/>
                  <a:pt x="0" y="222"/>
                </a:cubicBezTo>
                <a:cubicBezTo>
                  <a:pt x="0" y="408"/>
                  <a:pt x="35" y="453"/>
                  <a:pt x="222" y="453"/>
                </a:cubicBezTo>
                <a:cubicBezTo>
                  <a:pt x="407" y="453"/>
                  <a:pt x="443" y="408"/>
                  <a:pt x="443" y="222"/>
                </a:cubicBezTo>
                <a:cubicBezTo>
                  <a:pt x="443" y="45"/>
                  <a:pt x="407" y="0"/>
                  <a:pt x="222" y="0"/>
                </a:cubicBezTo>
              </a:path>
            </a:pathLst>
          </a:custGeom>
          <a:solidFill>
            <a:schemeClr val="accent2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 dirty="0">
              <a:latin typeface="Calibri Light"/>
            </a:endParaRPr>
          </a:p>
        </p:txBody>
      </p:sp>
      <p:sp>
        <p:nvSpPr>
          <p:cNvPr id="9" name="Freeform 38"/>
          <p:cNvSpPr>
            <a:spLocks noChangeArrowheads="1"/>
          </p:cNvSpPr>
          <p:nvPr userDrawn="1"/>
        </p:nvSpPr>
        <p:spPr bwMode="auto">
          <a:xfrm flipH="1">
            <a:off x="22365174" y="13038429"/>
            <a:ext cx="124405" cy="216775"/>
          </a:xfrm>
          <a:custGeom>
            <a:avLst/>
            <a:gdLst>
              <a:gd name="T0" fmla="*/ 124 w 133"/>
              <a:gd name="T1" fmla="*/ 204 h 231"/>
              <a:gd name="T2" fmla="*/ 124 w 133"/>
              <a:gd name="T3" fmla="*/ 204 h 231"/>
              <a:gd name="T4" fmla="*/ 124 w 133"/>
              <a:gd name="T5" fmla="*/ 230 h 231"/>
              <a:gd name="T6" fmla="*/ 97 w 133"/>
              <a:gd name="T7" fmla="*/ 230 h 231"/>
              <a:gd name="T8" fmla="*/ 0 w 133"/>
              <a:gd name="T9" fmla="*/ 133 h 231"/>
              <a:gd name="T10" fmla="*/ 0 w 133"/>
              <a:gd name="T11" fmla="*/ 107 h 231"/>
              <a:gd name="T12" fmla="*/ 97 w 133"/>
              <a:gd name="T13" fmla="*/ 9 h 231"/>
              <a:gd name="T14" fmla="*/ 124 w 133"/>
              <a:gd name="T15" fmla="*/ 9 h 231"/>
              <a:gd name="T16" fmla="*/ 124 w 133"/>
              <a:gd name="T17" fmla="*/ 35 h 231"/>
              <a:gd name="T18" fmla="*/ 44 w 133"/>
              <a:gd name="T19" fmla="*/ 115 h 231"/>
              <a:gd name="T20" fmla="*/ 124 w 133"/>
              <a:gd name="T21" fmla="*/ 204 h 2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33" h="231">
                <a:moveTo>
                  <a:pt x="124" y="204"/>
                </a:moveTo>
                <a:lnTo>
                  <a:pt x="124" y="204"/>
                </a:lnTo>
                <a:cubicBezTo>
                  <a:pt x="132" y="213"/>
                  <a:pt x="132" y="221"/>
                  <a:pt x="124" y="230"/>
                </a:cubicBezTo>
                <a:cubicBezTo>
                  <a:pt x="115" y="230"/>
                  <a:pt x="106" y="230"/>
                  <a:pt x="97" y="230"/>
                </a:cubicBezTo>
                <a:cubicBezTo>
                  <a:pt x="0" y="133"/>
                  <a:pt x="0" y="133"/>
                  <a:pt x="0" y="133"/>
                </a:cubicBezTo>
                <a:cubicBezTo>
                  <a:pt x="0" y="124"/>
                  <a:pt x="0" y="115"/>
                  <a:pt x="0" y="107"/>
                </a:cubicBezTo>
                <a:cubicBezTo>
                  <a:pt x="97" y="9"/>
                  <a:pt x="97" y="9"/>
                  <a:pt x="97" y="9"/>
                </a:cubicBezTo>
                <a:cubicBezTo>
                  <a:pt x="106" y="0"/>
                  <a:pt x="115" y="0"/>
                  <a:pt x="124" y="9"/>
                </a:cubicBezTo>
                <a:cubicBezTo>
                  <a:pt x="132" y="17"/>
                  <a:pt x="132" y="26"/>
                  <a:pt x="124" y="35"/>
                </a:cubicBezTo>
                <a:cubicBezTo>
                  <a:pt x="44" y="115"/>
                  <a:pt x="44" y="115"/>
                  <a:pt x="44" y="115"/>
                </a:cubicBezTo>
                <a:lnTo>
                  <a:pt x="124" y="204"/>
                </a:lnTo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 dirty="0">
              <a:latin typeface="Calibri Light"/>
            </a:endParaRPr>
          </a:p>
        </p:txBody>
      </p:sp>
      <p:sp>
        <p:nvSpPr>
          <p:cNvPr id="10" name="TextBox 9"/>
          <p:cNvSpPr txBox="1"/>
          <p:nvPr userDrawn="1"/>
        </p:nvSpPr>
        <p:spPr>
          <a:xfrm>
            <a:off x="1625380" y="12834421"/>
            <a:ext cx="36550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2400" b="1" dirty="0" smtClean="0">
                <a:solidFill>
                  <a:schemeClr val="tx1"/>
                </a:solidFill>
                <a:latin typeface="Lato Regular"/>
                <a:cs typeface="Lato Regular"/>
              </a:rPr>
              <a:t>Capitalist</a:t>
            </a:r>
            <a:r>
              <a:rPr lang="id-ID" sz="2400" b="1" dirty="0" smtClean="0">
                <a:solidFill>
                  <a:schemeClr val="tx1"/>
                </a:solidFill>
                <a:latin typeface="+mj-lt"/>
              </a:rPr>
              <a:t> </a:t>
            </a:r>
            <a:r>
              <a:rPr lang="id-ID" sz="2400" b="0" dirty="0" smtClean="0">
                <a:solidFill>
                  <a:schemeClr val="tx1"/>
                </a:solidFill>
                <a:latin typeface="Calibri Light"/>
                <a:cs typeface="Calibri Light"/>
              </a:rPr>
              <a:t>Slides</a:t>
            </a:r>
            <a:endParaRPr lang="id-ID" sz="2400" b="0" dirty="0">
              <a:solidFill>
                <a:schemeClr val="tx1"/>
              </a:solidFill>
              <a:latin typeface="Calibri Light"/>
              <a:cs typeface="Calibri Light"/>
            </a:endParaRPr>
          </a:p>
        </p:txBody>
      </p:sp>
    </p:spTree>
    <p:extLst>
      <p:ext uri="{BB962C8B-B14F-4D97-AF65-F5344CB8AC3E}">
        <p14:creationId xmlns:p14="http://schemas.microsoft.com/office/powerpoint/2010/main" val="36659031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xmlns:p14="http://schemas.microsoft.com/office/powerpoint/2010/main" advTm="3000"/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osing Slides">
    <p:bg>
      <p:bgPr>
        <a:solidFill>
          <a:srgbClr val="19232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30"/>
          <p:cNvSpPr>
            <a:spLocks noChangeArrowheads="1"/>
          </p:cNvSpPr>
          <p:nvPr userDrawn="1"/>
        </p:nvSpPr>
        <p:spPr bwMode="auto">
          <a:xfrm>
            <a:off x="21856474" y="12962667"/>
            <a:ext cx="350410" cy="357351"/>
          </a:xfrm>
          <a:custGeom>
            <a:avLst/>
            <a:gdLst>
              <a:gd name="T0" fmla="*/ 222 w 444"/>
              <a:gd name="T1" fmla="*/ 0 h 454"/>
              <a:gd name="T2" fmla="*/ 222 w 444"/>
              <a:gd name="T3" fmla="*/ 0 h 454"/>
              <a:gd name="T4" fmla="*/ 0 w 444"/>
              <a:gd name="T5" fmla="*/ 222 h 454"/>
              <a:gd name="T6" fmla="*/ 222 w 444"/>
              <a:gd name="T7" fmla="*/ 453 h 454"/>
              <a:gd name="T8" fmla="*/ 443 w 444"/>
              <a:gd name="T9" fmla="*/ 222 h 454"/>
              <a:gd name="T10" fmla="*/ 222 w 444"/>
              <a:gd name="T11" fmla="*/ 0 h 4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44" h="454">
                <a:moveTo>
                  <a:pt x="222" y="0"/>
                </a:moveTo>
                <a:lnTo>
                  <a:pt x="222" y="0"/>
                </a:lnTo>
                <a:cubicBezTo>
                  <a:pt x="35" y="0"/>
                  <a:pt x="0" y="45"/>
                  <a:pt x="0" y="222"/>
                </a:cubicBezTo>
                <a:cubicBezTo>
                  <a:pt x="0" y="408"/>
                  <a:pt x="35" y="453"/>
                  <a:pt x="222" y="453"/>
                </a:cubicBezTo>
                <a:cubicBezTo>
                  <a:pt x="407" y="453"/>
                  <a:pt x="443" y="408"/>
                  <a:pt x="443" y="222"/>
                </a:cubicBezTo>
                <a:cubicBezTo>
                  <a:pt x="443" y="45"/>
                  <a:pt x="407" y="0"/>
                  <a:pt x="222" y="0"/>
                </a:cubicBezTo>
              </a:path>
            </a:pathLst>
          </a:custGeom>
          <a:solidFill>
            <a:schemeClr val="accent2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 dirty="0">
              <a:latin typeface="Calibri Light"/>
            </a:endParaRPr>
          </a:p>
        </p:txBody>
      </p:sp>
      <p:sp>
        <p:nvSpPr>
          <p:cNvPr id="3" name="Freeform 38"/>
          <p:cNvSpPr>
            <a:spLocks noChangeArrowheads="1"/>
          </p:cNvSpPr>
          <p:nvPr userDrawn="1"/>
        </p:nvSpPr>
        <p:spPr bwMode="auto">
          <a:xfrm>
            <a:off x="21957416" y="13038867"/>
            <a:ext cx="125063" cy="216775"/>
          </a:xfrm>
          <a:custGeom>
            <a:avLst/>
            <a:gdLst>
              <a:gd name="T0" fmla="*/ 124 w 133"/>
              <a:gd name="T1" fmla="*/ 204 h 231"/>
              <a:gd name="T2" fmla="*/ 124 w 133"/>
              <a:gd name="T3" fmla="*/ 204 h 231"/>
              <a:gd name="T4" fmla="*/ 124 w 133"/>
              <a:gd name="T5" fmla="*/ 230 h 231"/>
              <a:gd name="T6" fmla="*/ 97 w 133"/>
              <a:gd name="T7" fmla="*/ 230 h 231"/>
              <a:gd name="T8" fmla="*/ 0 w 133"/>
              <a:gd name="T9" fmla="*/ 133 h 231"/>
              <a:gd name="T10" fmla="*/ 0 w 133"/>
              <a:gd name="T11" fmla="*/ 107 h 231"/>
              <a:gd name="T12" fmla="*/ 97 w 133"/>
              <a:gd name="T13" fmla="*/ 9 h 231"/>
              <a:gd name="T14" fmla="*/ 124 w 133"/>
              <a:gd name="T15" fmla="*/ 9 h 231"/>
              <a:gd name="T16" fmla="*/ 124 w 133"/>
              <a:gd name="T17" fmla="*/ 35 h 231"/>
              <a:gd name="T18" fmla="*/ 44 w 133"/>
              <a:gd name="T19" fmla="*/ 115 h 231"/>
              <a:gd name="T20" fmla="*/ 124 w 133"/>
              <a:gd name="T21" fmla="*/ 204 h 2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33" h="231">
                <a:moveTo>
                  <a:pt x="124" y="204"/>
                </a:moveTo>
                <a:lnTo>
                  <a:pt x="124" y="204"/>
                </a:lnTo>
                <a:cubicBezTo>
                  <a:pt x="132" y="213"/>
                  <a:pt x="132" y="221"/>
                  <a:pt x="124" y="230"/>
                </a:cubicBezTo>
                <a:cubicBezTo>
                  <a:pt x="115" y="230"/>
                  <a:pt x="106" y="230"/>
                  <a:pt x="97" y="230"/>
                </a:cubicBezTo>
                <a:cubicBezTo>
                  <a:pt x="0" y="133"/>
                  <a:pt x="0" y="133"/>
                  <a:pt x="0" y="133"/>
                </a:cubicBezTo>
                <a:cubicBezTo>
                  <a:pt x="0" y="124"/>
                  <a:pt x="0" y="115"/>
                  <a:pt x="0" y="107"/>
                </a:cubicBezTo>
                <a:cubicBezTo>
                  <a:pt x="97" y="9"/>
                  <a:pt x="97" y="9"/>
                  <a:pt x="97" y="9"/>
                </a:cubicBezTo>
                <a:cubicBezTo>
                  <a:pt x="106" y="0"/>
                  <a:pt x="115" y="0"/>
                  <a:pt x="124" y="9"/>
                </a:cubicBezTo>
                <a:cubicBezTo>
                  <a:pt x="132" y="17"/>
                  <a:pt x="132" y="26"/>
                  <a:pt x="124" y="35"/>
                </a:cubicBezTo>
                <a:cubicBezTo>
                  <a:pt x="44" y="115"/>
                  <a:pt x="44" y="115"/>
                  <a:pt x="44" y="115"/>
                </a:cubicBezTo>
                <a:lnTo>
                  <a:pt x="124" y="204"/>
                </a:lnTo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 dirty="0">
              <a:latin typeface="Calibri Light"/>
            </a:endParaRPr>
          </a:p>
        </p:txBody>
      </p:sp>
      <p:sp>
        <p:nvSpPr>
          <p:cNvPr id="4" name="Freeform 30"/>
          <p:cNvSpPr>
            <a:spLocks noChangeArrowheads="1"/>
          </p:cNvSpPr>
          <p:nvPr userDrawn="1"/>
        </p:nvSpPr>
        <p:spPr bwMode="auto">
          <a:xfrm>
            <a:off x="22272519" y="12962229"/>
            <a:ext cx="350410" cy="357351"/>
          </a:xfrm>
          <a:custGeom>
            <a:avLst/>
            <a:gdLst>
              <a:gd name="T0" fmla="*/ 222 w 444"/>
              <a:gd name="T1" fmla="*/ 0 h 454"/>
              <a:gd name="T2" fmla="*/ 222 w 444"/>
              <a:gd name="T3" fmla="*/ 0 h 454"/>
              <a:gd name="T4" fmla="*/ 0 w 444"/>
              <a:gd name="T5" fmla="*/ 222 h 454"/>
              <a:gd name="T6" fmla="*/ 222 w 444"/>
              <a:gd name="T7" fmla="*/ 453 h 454"/>
              <a:gd name="T8" fmla="*/ 443 w 444"/>
              <a:gd name="T9" fmla="*/ 222 h 454"/>
              <a:gd name="T10" fmla="*/ 222 w 444"/>
              <a:gd name="T11" fmla="*/ 0 h 4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44" h="454">
                <a:moveTo>
                  <a:pt x="222" y="0"/>
                </a:moveTo>
                <a:lnTo>
                  <a:pt x="222" y="0"/>
                </a:lnTo>
                <a:cubicBezTo>
                  <a:pt x="35" y="0"/>
                  <a:pt x="0" y="45"/>
                  <a:pt x="0" y="222"/>
                </a:cubicBezTo>
                <a:cubicBezTo>
                  <a:pt x="0" y="408"/>
                  <a:pt x="35" y="453"/>
                  <a:pt x="222" y="453"/>
                </a:cubicBezTo>
                <a:cubicBezTo>
                  <a:pt x="407" y="453"/>
                  <a:pt x="443" y="408"/>
                  <a:pt x="443" y="222"/>
                </a:cubicBezTo>
                <a:cubicBezTo>
                  <a:pt x="443" y="45"/>
                  <a:pt x="407" y="0"/>
                  <a:pt x="222" y="0"/>
                </a:cubicBezTo>
              </a:path>
            </a:pathLst>
          </a:custGeom>
          <a:solidFill>
            <a:schemeClr val="accent2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 dirty="0">
              <a:latin typeface="Calibri Light"/>
            </a:endParaRPr>
          </a:p>
        </p:txBody>
      </p:sp>
      <p:sp>
        <p:nvSpPr>
          <p:cNvPr id="5" name="Freeform 38"/>
          <p:cNvSpPr>
            <a:spLocks noChangeArrowheads="1"/>
          </p:cNvSpPr>
          <p:nvPr userDrawn="1"/>
        </p:nvSpPr>
        <p:spPr bwMode="auto">
          <a:xfrm flipH="1">
            <a:off x="22365174" y="13038429"/>
            <a:ext cx="124405" cy="216775"/>
          </a:xfrm>
          <a:custGeom>
            <a:avLst/>
            <a:gdLst>
              <a:gd name="T0" fmla="*/ 124 w 133"/>
              <a:gd name="T1" fmla="*/ 204 h 231"/>
              <a:gd name="T2" fmla="*/ 124 w 133"/>
              <a:gd name="T3" fmla="*/ 204 h 231"/>
              <a:gd name="T4" fmla="*/ 124 w 133"/>
              <a:gd name="T5" fmla="*/ 230 h 231"/>
              <a:gd name="T6" fmla="*/ 97 w 133"/>
              <a:gd name="T7" fmla="*/ 230 h 231"/>
              <a:gd name="T8" fmla="*/ 0 w 133"/>
              <a:gd name="T9" fmla="*/ 133 h 231"/>
              <a:gd name="T10" fmla="*/ 0 w 133"/>
              <a:gd name="T11" fmla="*/ 107 h 231"/>
              <a:gd name="T12" fmla="*/ 97 w 133"/>
              <a:gd name="T13" fmla="*/ 9 h 231"/>
              <a:gd name="T14" fmla="*/ 124 w 133"/>
              <a:gd name="T15" fmla="*/ 9 h 231"/>
              <a:gd name="T16" fmla="*/ 124 w 133"/>
              <a:gd name="T17" fmla="*/ 35 h 231"/>
              <a:gd name="T18" fmla="*/ 44 w 133"/>
              <a:gd name="T19" fmla="*/ 115 h 231"/>
              <a:gd name="T20" fmla="*/ 124 w 133"/>
              <a:gd name="T21" fmla="*/ 204 h 2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33" h="231">
                <a:moveTo>
                  <a:pt x="124" y="204"/>
                </a:moveTo>
                <a:lnTo>
                  <a:pt x="124" y="204"/>
                </a:lnTo>
                <a:cubicBezTo>
                  <a:pt x="132" y="213"/>
                  <a:pt x="132" y="221"/>
                  <a:pt x="124" y="230"/>
                </a:cubicBezTo>
                <a:cubicBezTo>
                  <a:pt x="115" y="230"/>
                  <a:pt x="106" y="230"/>
                  <a:pt x="97" y="230"/>
                </a:cubicBezTo>
                <a:cubicBezTo>
                  <a:pt x="0" y="133"/>
                  <a:pt x="0" y="133"/>
                  <a:pt x="0" y="133"/>
                </a:cubicBezTo>
                <a:cubicBezTo>
                  <a:pt x="0" y="124"/>
                  <a:pt x="0" y="115"/>
                  <a:pt x="0" y="107"/>
                </a:cubicBezTo>
                <a:cubicBezTo>
                  <a:pt x="97" y="9"/>
                  <a:pt x="97" y="9"/>
                  <a:pt x="97" y="9"/>
                </a:cubicBezTo>
                <a:cubicBezTo>
                  <a:pt x="106" y="0"/>
                  <a:pt x="115" y="0"/>
                  <a:pt x="124" y="9"/>
                </a:cubicBezTo>
                <a:cubicBezTo>
                  <a:pt x="132" y="17"/>
                  <a:pt x="132" y="26"/>
                  <a:pt x="124" y="35"/>
                </a:cubicBezTo>
                <a:cubicBezTo>
                  <a:pt x="44" y="115"/>
                  <a:pt x="44" y="115"/>
                  <a:pt x="44" y="115"/>
                </a:cubicBezTo>
                <a:lnTo>
                  <a:pt x="124" y="204"/>
                </a:lnTo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 dirty="0">
              <a:latin typeface="Calibri Light"/>
            </a:endParaRPr>
          </a:p>
        </p:txBody>
      </p:sp>
      <p:sp>
        <p:nvSpPr>
          <p:cNvPr id="6" name="Teardrop 5"/>
          <p:cNvSpPr/>
          <p:nvPr userDrawn="1"/>
        </p:nvSpPr>
        <p:spPr>
          <a:xfrm>
            <a:off x="23076810" y="811398"/>
            <a:ext cx="712976" cy="712954"/>
          </a:xfrm>
          <a:prstGeom prst="teardrop">
            <a:avLst/>
          </a:prstGeom>
          <a:solidFill>
            <a:schemeClr val="accent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Calibri Light"/>
            </a:endParaRPr>
          </a:p>
        </p:txBody>
      </p:sp>
      <p:sp>
        <p:nvSpPr>
          <p:cNvPr id="7" name="TextBox 6"/>
          <p:cNvSpPr txBox="1"/>
          <p:nvPr userDrawn="1"/>
        </p:nvSpPr>
        <p:spPr>
          <a:xfrm>
            <a:off x="23056468" y="819678"/>
            <a:ext cx="792450" cy="615517"/>
          </a:xfrm>
          <a:prstGeom prst="rect">
            <a:avLst/>
          </a:prstGeom>
          <a:noFill/>
        </p:spPr>
        <p:txBody>
          <a:bodyPr wrap="none" lIns="182843" tIns="91422" rIns="182843" bIns="91422" rtlCol="0">
            <a:spAutoFit/>
          </a:bodyPr>
          <a:lstStyle/>
          <a:p>
            <a:pPr algn="ctr"/>
            <a:fld id="{260E2A6B-A809-4840-BF14-8648BC0BDF87}" type="slidenum">
              <a:rPr lang="id-ID" sz="2800" b="1" smtClean="0">
                <a:solidFill>
                  <a:schemeClr val="bg1"/>
                </a:solidFill>
                <a:latin typeface="Calibri Light"/>
                <a:cs typeface="Calibri Light"/>
              </a:rPr>
              <a:pPr algn="ctr"/>
              <a:t>‹#›</a:t>
            </a:fld>
            <a:endParaRPr lang="id-ID" sz="2800" dirty="0">
              <a:solidFill>
                <a:schemeClr val="bg1"/>
              </a:solidFill>
              <a:latin typeface="Calibri Light"/>
              <a:cs typeface="Calibri Light"/>
            </a:endParaRPr>
          </a:p>
        </p:txBody>
      </p:sp>
      <p:sp>
        <p:nvSpPr>
          <p:cNvPr id="8" name="TextBox 7"/>
          <p:cNvSpPr txBox="1"/>
          <p:nvPr userDrawn="1"/>
        </p:nvSpPr>
        <p:spPr>
          <a:xfrm>
            <a:off x="1625380" y="12834421"/>
            <a:ext cx="36550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2400" b="1" dirty="0" err="1" smtClean="0">
                <a:solidFill>
                  <a:schemeClr val="bg1"/>
                </a:solidFill>
                <a:latin typeface="Lato Regular"/>
                <a:cs typeface="Lato Regular"/>
              </a:rPr>
              <a:t>Izabal</a:t>
            </a:r>
            <a:r>
              <a:rPr lang="id-ID" sz="2400" b="1" dirty="0" smtClean="0">
                <a:solidFill>
                  <a:schemeClr val="bg1"/>
                </a:solidFill>
                <a:latin typeface="+mj-lt"/>
              </a:rPr>
              <a:t> </a:t>
            </a:r>
            <a:r>
              <a:rPr lang="id-ID" sz="2400" b="0" dirty="0" smtClean="0">
                <a:solidFill>
                  <a:schemeClr val="bg1"/>
                </a:solidFill>
                <a:latin typeface="Calibri Light"/>
                <a:cs typeface="Calibri Light"/>
              </a:rPr>
              <a:t>Slides</a:t>
            </a:r>
            <a:endParaRPr lang="id-ID" sz="2400" b="0" dirty="0">
              <a:solidFill>
                <a:schemeClr val="bg1"/>
              </a:solidFill>
              <a:latin typeface="Calibri Light"/>
              <a:cs typeface="Calibri Light"/>
            </a:endParaRPr>
          </a:p>
        </p:txBody>
      </p:sp>
    </p:spTree>
    <p:extLst>
      <p:ext uri="{BB962C8B-B14F-4D97-AF65-F5344CB8AC3E}">
        <p14:creationId xmlns:p14="http://schemas.microsoft.com/office/powerpoint/2010/main" val="40327745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xmlns:p14="http://schemas.microsoft.com/office/powerpoint/2010/main" advTm="3000"/>
    </mc:Fallback>
  </mc:AlternateContent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ne_vs_ap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9"/>
          <p:cNvSpPr>
            <a:spLocks noGrp="1"/>
          </p:cNvSpPr>
          <p:nvPr>
            <p:ph type="pic" sz="quarter" idx="10"/>
          </p:nvPr>
        </p:nvSpPr>
        <p:spPr>
          <a:xfrm>
            <a:off x="7995777" y="4057984"/>
            <a:ext cx="2810265" cy="4965334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9" name="Picture Placeholder 9"/>
          <p:cNvSpPr>
            <a:spLocks noGrp="1"/>
          </p:cNvSpPr>
          <p:nvPr>
            <p:ph type="pic" sz="quarter" idx="11"/>
          </p:nvPr>
        </p:nvSpPr>
        <p:spPr>
          <a:xfrm>
            <a:off x="13632752" y="4102544"/>
            <a:ext cx="2810265" cy="4965334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1" name="Freeform 30"/>
          <p:cNvSpPr>
            <a:spLocks noChangeArrowheads="1"/>
          </p:cNvSpPr>
          <p:nvPr userDrawn="1"/>
        </p:nvSpPr>
        <p:spPr bwMode="auto">
          <a:xfrm>
            <a:off x="21856474" y="12962667"/>
            <a:ext cx="350410" cy="357351"/>
          </a:xfrm>
          <a:custGeom>
            <a:avLst/>
            <a:gdLst>
              <a:gd name="T0" fmla="*/ 222 w 444"/>
              <a:gd name="T1" fmla="*/ 0 h 454"/>
              <a:gd name="T2" fmla="*/ 222 w 444"/>
              <a:gd name="T3" fmla="*/ 0 h 454"/>
              <a:gd name="T4" fmla="*/ 0 w 444"/>
              <a:gd name="T5" fmla="*/ 222 h 454"/>
              <a:gd name="T6" fmla="*/ 222 w 444"/>
              <a:gd name="T7" fmla="*/ 453 h 454"/>
              <a:gd name="T8" fmla="*/ 443 w 444"/>
              <a:gd name="T9" fmla="*/ 222 h 454"/>
              <a:gd name="T10" fmla="*/ 222 w 444"/>
              <a:gd name="T11" fmla="*/ 0 h 4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44" h="454">
                <a:moveTo>
                  <a:pt x="222" y="0"/>
                </a:moveTo>
                <a:lnTo>
                  <a:pt x="222" y="0"/>
                </a:lnTo>
                <a:cubicBezTo>
                  <a:pt x="35" y="0"/>
                  <a:pt x="0" y="45"/>
                  <a:pt x="0" y="222"/>
                </a:cubicBezTo>
                <a:cubicBezTo>
                  <a:pt x="0" y="408"/>
                  <a:pt x="35" y="453"/>
                  <a:pt x="222" y="453"/>
                </a:cubicBezTo>
                <a:cubicBezTo>
                  <a:pt x="407" y="453"/>
                  <a:pt x="443" y="408"/>
                  <a:pt x="443" y="222"/>
                </a:cubicBezTo>
                <a:cubicBezTo>
                  <a:pt x="443" y="45"/>
                  <a:pt x="407" y="0"/>
                  <a:pt x="222" y="0"/>
                </a:cubicBezTo>
              </a:path>
            </a:pathLst>
          </a:custGeom>
          <a:solidFill>
            <a:schemeClr val="accent2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>
              <a:latin typeface="Calibri Light"/>
            </a:endParaRPr>
          </a:p>
        </p:txBody>
      </p:sp>
      <p:sp>
        <p:nvSpPr>
          <p:cNvPr id="12" name="Freeform 38"/>
          <p:cNvSpPr>
            <a:spLocks noChangeArrowheads="1"/>
          </p:cNvSpPr>
          <p:nvPr userDrawn="1"/>
        </p:nvSpPr>
        <p:spPr bwMode="auto">
          <a:xfrm>
            <a:off x="21957416" y="13038867"/>
            <a:ext cx="125063" cy="216775"/>
          </a:xfrm>
          <a:custGeom>
            <a:avLst/>
            <a:gdLst>
              <a:gd name="T0" fmla="*/ 124 w 133"/>
              <a:gd name="T1" fmla="*/ 204 h 231"/>
              <a:gd name="T2" fmla="*/ 124 w 133"/>
              <a:gd name="T3" fmla="*/ 204 h 231"/>
              <a:gd name="T4" fmla="*/ 124 w 133"/>
              <a:gd name="T5" fmla="*/ 230 h 231"/>
              <a:gd name="T6" fmla="*/ 97 w 133"/>
              <a:gd name="T7" fmla="*/ 230 h 231"/>
              <a:gd name="T8" fmla="*/ 0 w 133"/>
              <a:gd name="T9" fmla="*/ 133 h 231"/>
              <a:gd name="T10" fmla="*/ 0 w 133"/>
              <a:gd name="T11" fmla="*/ 107 h 231"/>
              <a:gd name="T12" fmla="*/ 97 w 133"/>
              <a:gd name="T13" fmla="*/ 9 h 231"/>
              <a:gd name="T14" fmla="*/ 124 w 133"/>
              <a:gd name="T15" fmla="*/ 9 h 231"/>
              <a:gd name="T16" fmla="*/ 124 w 133"/>
              <a:gd name="T17" fmla="*/ 35 h 231"/>
              <a:gd name="T18" fmla="*/ 44 w 133"/>
              <a:gd name="T19" fmla="*/ 115 h 231"/>
              <a:gd name="T20" fmla="*/ 124 w 133"/>
              <a:gd name="T21" fmla="*/ 204 h 2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33" h="231">
                <a:moveTo>
                  <a:pt x="124" y="204"/>
                </a:moveTo>
                <a:lnTo>
                  <a:pt x="124" y="204"/>
                </a:lnTo>
                <a:cubicBezTo>
                  <a:pt x="132" y="213"/>
                  <a:pt x="132" y="221"/>
                  <a:pt x="124" y="230"/>
                </a:cubicBezTo>
                <a:cubicBezTo>
                  <a:pt x="115" y="230"/>
                  <a:pt x="106" y="230"/>
                  <a:pt x="97" y="230"/>
                </a:cubicBezTo>
                <a:cubicBezTo>
                  <a:pt x="0" y="133"/>
                  <a:pt x="0" y="133"/>
                  <a:pt x="0" y="133"/>
                </a:cubicBezTo>
                <a:cubicBezTo>
                  <a:pt x="0" y="124"/>
                  <a:pt x="0" y="115"/>
                  <a:pt x="0" y="107"/>
                </a:cubicBezTo>
                <a:cubicBezTo>
                  <a:pt x="97" y="9"/>
                  <a:pt x="97" y="9"/>
                  <a:pt x="97" y="9"/>
                </a:cubicBezTo>
                <a:cubicBezTo>
                  <a:pt x="106" y="0"/>
                  <a:pt x="115" y="0"/>
                  <a:pt x="124" y="9"/>
                </a:cubicBezTo>
                <a:cubicBezTo>
                  <a:pt x="132" y="17"/>
                  <a:pt x="132" y="26"/>
                  <a:pt x="124" y="35"/>
                </a:cubicBezTo>
                <a:cubicBezTo>
                  <a:pt x="44" y="115"/>
                  <a:pt x="44" y="115"/>
                  <a:pt x="44" y="115"/>
                </a:cubicBezTo>
                <a:lnTo>
                  <a:pt x="124" y="204"/>
                </a:lnTo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>
              <a:latin typeface="Calibri Light"/>
            </a:endParaRPr>
          </a:p>
        </p:txBody>
      </p:sp>
      <p:sp>
        <p:nvSpPr>
          <p:cNvPr id="14" name="Freeform 30"/>
          <p:cNvSpPr>
            <a:spLocks noChangeArrowheads="1"/>
          </p:cNvSpPr>
          <p:nvPr userDrawn="1"/>
        </p:nvSpPr>
        <p:spPr bwMode="auto">
          <a:xfrm>
            <a:off x="22272519" y="12962229"/>
            <a:ext cx="350410" cy="357351"/>
          </a:xfrm>
          <a:custGeom>
            <a:avLst/>
            <a:gdLst>
              <a:gd name="T0" fmla="*/ 222 w 444"/>
              <a:gd name="T1" fmla="*/ 0 h 454"/>
              <a:gd name="T2" fmla="*/ 222 w 444"/>
              <a:gd name="T3" fmla="*/ 0 h 454"/>
              <a:gd name="T4" fmla="*/ 0 w 444"/>
              <a:gd name="T5" fmla="*/ 222 h 454"/>
              <a:gd name="T6" fmla="*/ 222 w 444"/>
              <a:gd name="T7" fmla="*/ 453 h 454"/>
              <a:gd name="T8" fmla="*/ 443 w 444"/>
              <a:gd name="T9" fmla="*/ 222 h 454"/>
              <a:gd name="T10" fmla="*/ 222 w 444"/>
              <a:gd name="T11" fmla="*/ 0 h 4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44" h="454">
                <a:moveTo>
                  <a:pt x="222" y="0"/>
                </a:moveTo>
                <a:lnTo>
                  <a:pt x="222" y="0"/>
                </a:lnTo>
                <a:cubicBezTo>
                  <a:pt x="35" y="0"/>
                  <a:pt x="0" y="45"/>
                  <a:pt x="0" y="222"/>
                </a:cubicBezTo>
                <a:cubicBezTo>
                  <a:pt x="0" y="408"/>
                  <a:pt x="35" y="453"/>
                  <a:pt x="222" y="453"/>
                </a:cubicBezTo>
                <a:cubicBezTo>
                  <a:pt x="407" y="453"/>
                  <a:pt x="443" y="408"/>
                  <a:pt x="443" y="222"/>
                </a:cubicBezTo>
                <a:cubicBezTo>
                  <a:pt x="443" y="45"/>
                  <a:pt x="407" y="0"/>
                  <a:pt x="222" y="0"/>
                </a:cubicBezTo>
              </a:path>
            </a:pathLst>
          </a:custGeom>
          <a:solidFill>
            <a:schemeClr val="accent2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>
              <a:latin typeface="Calibri Light"/>
            </a:endParaRPr>
          </a:p>
        </p:txBody>
      </p:sp>
      <p:sp>
        <p:nvSpPr>
          <p:cNvPr id="15" name="Freeform 38"/>
          <p:cNvSpPr>
            <a:spLocks noChangeArrowheads="1"/>
          </p:cNvSpPr>
          <p:nvPr userDrawn="1"/>
        </p:nvSpPr>
        <p:spPr bwMode="auto">
          <a:xfrm flipH="1">
            <a:off x="22365174" y="13038429"/>
            <a:ext cx="124405" cy="216775"/>
          </a:xfrm>
          <a:custGeom>
            <a:avLst/>
            <a:gdLst>
              <a:gd name="T0" fmla="*/ 124 w 133"/>
              <a:gd name="T1" fmla="*/ 204 h 231"/>
              <a:gd name="T2" fmla="*/ 124 w 133"/>
              <a:gd name="T3" fmla="*/ 204 h 231"/>
              <a:gd name="T4" fmla="*/ 124 w 133"/>
              <a:gd name="T5" fmla="*/ 230 h 231"/>
              <a:gd name="T6" fmla="*/ 97 w 133"/>
              <a:gd name="T7" fmla="*/ 230 h 231"/>
              <a:gd name="T8" fmla="*/ 0 w 133"/>
              <a:gd name="T9" fmla="*/ 133 h 231"/>
              <a:gd name="T10" fmla="*/ 0 w 133"/>
              <a:gd name="T11" fmla="*/ 107 h 231"/>
              <a:gd name="T12" fmla="*/ 97 w 133"/>
              <a:gd name="T13" fmla="*/ 9 h 231"/>
              <a:gd name="T14" fmla="*/ 124 w 133"/>
              <a:gd name="T15" fmla="*/ 9 h 231"/>
              <a:gd name="T16" fmla="*/ 124 w 133"/>
              <a:gd name="T17" fmla="*/ 35 h 231"/>
              <a:gd name="T18" fmla="*/ 44 w 133"/>
              <a:gd name="T19" fmla="*/ 115 h 231"/>
              <a:gd name="T20" fmla="*/ 124 w 133"/>
              <a:gd name="T21" fmla="*/ 204 h 2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33" h="231">
                <a:moveTo>
                  <a:pt x="124" y="204"/>
                </a:moveTo>
                <a:lnTo>
                  <a:pt x="124" y="204"/>
                </a:lnTo>
                <a:cubicBezTo>
                  <a:pt x="132" y="213"/>
                  <a:pt x="132" y="221"/>
                  <a:pt x="124" y="230"/>
                </a:cubicBezTo>
                <a:cubicBezTo>
                  <a:pt x="115" y="230"/>
                  <a:pt x="106" y="230"/>
                  <a:pt x="97" y="230"/>
                </a:cubicBezTo>
                <a:cubicBezTo>
                  <a:pt x="0" y="133"/>
                  <a:pt x="0" y="133"/>
                  <a:pt x="0" y="133"/>
                </a:cubicBezTo>
                <a:cubicBezTo>
                  <a:pt x="0" y="124"/>
                  <a:pt x="0" y="115"/>
                  <a:pt x="0" y="107"/>
                </a:cubicBezTo>
                <a:cubicBezTo>
                  <a:pt x="97" y="9"/>
                  <a:pt x="97" y="9"/>
                  <a:pt x="97" y="9"/>
                </a:cubicBezTo>
                <a:cubicBezTo>
                  <a:pt x="106" y="0"/>
                  <a:pt x="115" y="0"/>
                  <a:pt x="124" y="9"/>
                </a:cubicBezTo>
                <a:cubicBezTo>
                  <a:pt x="132" y="17"/>
                  <a:pt x="132" y="26"/>
                  <a:pt x="124" y="35"/>
                </a:cubicBezTo>
                <a:cubicBezTo>
                  <a:pt x="44" y="115"/>
                  <a:pt x="44" y="115"/>
                  <a:pt x="44" y="115"/>
                </a:cubicBezTo>
                <a:lnTo>
                  <a:pt x="124" y="204"/>
                </a:lnTo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>
              <a:latin typeface="Calibri Light"/>
            </a:endParaRPr>
          </a:p>
        </p:txBody>
      </p:sp>
      <p:sp>
        <p:nvSpPr>
          <p:cNvPr id="16" name="Teardrop 15"/>
          <p:cNvSpPr/>
          <p:nvPr userDrawn="1"/>
        </p:nvSpPr>
        <p:spPr>
          <a:xfrm>
            <a:off x="23076810" y="811398"/>
            <a:ext cx="712976" cy="712954"/>
          </a:xfrm>
          <a:prstGeom prst="teardrop">
            <a:avLst/>
          </a:prstGeom>
          <a:solidFill>
            <a:schemeClr val="accent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Calibri Light"/>
            </a:endParaRPr>
          </a:p>
        </p:txBody>
      </p:sp>
      <p:sp>
        <p:nvSpPr>
          <p:cNvPr id="17" name="TextBox 16"/>
          <p:cNvSpPr txBox="1"/>
          <p:nvPr userDrawn="1"/>
        </p:nvSpPr>
        <p:spPr>
          <a:xfrm>
            <a:off x="23056468" y="819678"/>
            <a:ext cx="792450" cy="615517"/>
          </a:xfrm>
          <a:prstGeom prst="rect">
            <a:avLst/>
          </a:prstGeom>
          <a:noFill/>
        </p:spPr>
        <p:txBody>
          <a:bodyPr wrap="none" lIns="182843" tIns="91422" rIns="182843" bIns="91422" rtlCol="0">
            <a:spAutoFit/>
          </a:bodyPr>
          <a:lstStyle/>
          <a:p>
            <a:pPr algn="ctr"/>
            <a:fld id="{260E2A6B-A809-4840-BF14-8648BC0BDF87}" type="slidenum">
              <a:rPr lang="id-ID" sz="2800" b="1" smtClean="0">
                <a:solidFill>
                  <a:schemeClr val="bg1"/>
                </a:solidFill>
                <a:latin typeface="Calibri Light"/>
                <a:cs typeface="Calibri Light"/>
              </a:rPr>
              <a:pPr algn="ctr"/>
              <a:t>‹#›</a:t>
            </a:fld>
            <a:endParaRPr lang="id-ID" sz="2800">
              <a:solidFill>
                <a:schemeClr val="bg1"/>
              </a:solidFill>
              <a:latin typeface="Calibri Light"/>
              <a:cs typeface="Calibri Light"/>
            </a:endParaRPr>
          </a:p>
        </p:txBody>
      </p:sp>
      <p:sp>
        <p:nvSpPr>
          <p:cNvPr id="13" name="TextBox 12"/>
          <p:cNvSpPr txBox="1"/>
          <p:nvPr userDrawn="1"/>
        </p:nvSpPr>
        <p:spPr>
          <a:xfrm>
            <a:off x="1625380" y="12834421"/>
            <a:ext cx="36550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2400" b="1" dirty="0" smtClean="0">
                <a:solidFill>
                  <a:schemeClr val="tx1"/>
                </a:solidFill>
                <a:latin typeface="Lato Regular"/>
                <a:cs typeface="Lato Regular"/>
              </a:rPr>
              <a:t>Capitalist</a:t>
            </a:r>
            <a:r>
              <a:rPr lang="id-ID" sz="2400" b="1" dirty="0" smtClean="0">
                <a:solidFill>
                  <a:schemeClr val="tx1"/>
                </a:solidFill>
                <a:latin typeface="+mj-lt"/>
              </a:rPr>
              <a:t> </a:t>
            </a:r>
            <a:r>
              <a:rPr lang="id-ID" sz="2400" b="0" dirty="0" smtClean="0">
                <a:solidFill>
                  <a:schemeClr val="tx1"/>
                </a:solidFill>
                <a:latin typeface="Calibri Light"/>
                <a:cs typeface="Calibri Light"/>
              </a:rPr>
              <a:t>Slides</a:t>
            </a:r>
            <a:endParaRPr lang="id-ID" sz="2400" b="0" dirty="0">
              <a:solidFill>
                <a:schemeClr val="tx1"/>
              </a:solidFill>
              <a:latin typeface="Calibri Light"/>
              <a:cs typeface="Calibri Light"/>
            </a:endParaRPr>
          </a:p>
        </p:txBody>
      </p:sp>
    </p:spTree>
    <p:extLst>
      <p:ext uri="{BB962C8B-B14F-4D97-AF65-F5344CB8AC3E}">
        <p14:creationId xmlns:p14="http://schemas.microsoft.com/office/powerpoint/2010/main" val="10471903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xmlns:p14="http://schemas.microsoft.com/office/powerpoint/2010/main" advTm="3000"/>
    </mc:Fallback>
  </mc:AlternateContent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vices_Tablet_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Picture Placeholder 2"/>
          <p:cNvSpPr>
            <a:spLocks noGrp="1" noChangeAspect="1"/>
          </p:cNvSpPr>
          <p:nvPr>
            <p:ph type="pic" sz="quarter" idx="11"/>
          </p:nvPr>
        </p:nvSpPr>
        <p:spPr>
          <a:xfrm>
            <a:off x="7956667" y="5627022"/>
            <a:ext cx="8357714" cy="6228342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latin typeface="Calibri Light"/>
                <a:cs typeface="Calibri Light"/>
              </a:defRPr>
            </a:lvl1pPr>
          </a:lstStyle>
          <a:p>
            <a:endParaRPr lang="en-US"/>
          </a:p>
        </p:txBody>
      </p:sp>
      <p:sp>
        <p:nvSpPr>
          <p:cNvPr id="9" name="Freeform 30"/>
          <p:cNvSpPr>
            <a:spLocks noChangeArrowheads="1"/>
          </p:cNvSpPr>
          <p:nvPr userDrawn="1"/>
        </p:nvSpPr>
        <p:spPr bwMode="auto">
          <a:xfrm>
            <a:off x="21856474" y="12962667"/>
            <a:ext cx="350410" cy="357351"/>
          </a:xfrm>
          <a:custGeom>
            <a:avLst/>
            <a:gdLst>
              <a:gd name="T0" fmla="*/ 222 w 444"/>
              <a:gd name="T1" fmla="*/ 0 h 454"/>
              <a:gd name="T2" fmla="*/ 222 w 444"/>
              <a:gd name="T3" fmla="*/ 0 h 454"/>
              <a:gd name="T4" fmla="*/ 0 w 444"/>
              <a:gd name="T5" fmla="*/ 222 h 454"/>
              <a:gd name="T6" fmla="*/ 222 w 444"/>
              <a:gd name="T7" fmla="*/ 453 h 454"/>
              <a:gd name="T8" fmla="*/ 443 w 444"/>
              <a:gd name="T9" fmla="*/ 222 h 454"/>
              <a:gd name="T10" fmla="*/ 222 w 444"/>
              <a:gd name="T11" fmla="*/ 0 h 4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44" h="454">
                <a:moveTo>
                  <a:pt x="222" y="0"/>
                </a:moveTo>
                <a:lnTo>
                  <a:pt x="222" y="0"/>
                </a:lnTo>
                <a:cubicBezTo>
                  <a:pt x="35" y="0"/>
                  <a:pt x="0" y="45"/>
                  <a:pt x="0" y="222"/>
                </a:cubicBezTo>
                <a:cubicBezTo>
                  <a:pt x="0" y="408"/>
                  <a:pt x="35" y="453"/>
                  <a:pt x="222" y="453"/>
                </a:cubicBezTo>
                <a:cubicBezTo>
                  <a:pt x="407" y="453"/>
                  <a:pt x="443" y="408"/>
                  <a:pt x="443" y="222"/>
                </a:cubicBezTo>
                <a:cubicBezTo>
                  <a:pt x="443" y="45"/>
                  <a:pt x="407" y="0"/>
                  <a:pt x="222" y="0"/>
                </a:cubicBezTo>
              </a:path>
            </a:pathLst>
          </a:custGeom>
          <a:solidFill>
            <a:schemeClr val="accent2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>
              <a:latin typeface="Calibri Light"/>
            </a:endParaRPr>
          </a:p>
        </p:txBody>
      </p:sp>
      <p:sp>
        <p:nvSpPr>
          <p:cNvPr id="10" name="Freeform 38"/>
          <p:cNvSpPr>
            <a:spLocks noChangeArrowheads="1"/>
          </p:cNvSpPr>
          <p:nvPr userDrawn="1"/>
        </p:nvSpPr>
        <p:spPr bwMode="auto">
          <a:xfrm>
            <a:off x="21957416" y="13038867"/>
            <a:ext cx="125063" cy="216775"/>
          </a:xfrm>
          <a:custGeom>
            <a:avLst/>
            <a:gdLst>
              <a:gd name="T0" fmla="*/ 124 w 133"/>
              <a:gd name="T1" fmla="*/ 204 h 231"/>
              <a:gd name="T2" fmla="*/ 124 w 133"/>
              <a:gd name="T3" fmla="*/ 204 h 231"/>
              <a:gd name="T4" fmla="*/ 124 w 133"/>
              <a:gd name="T5" fmla="*/ 230 h 231"/>
              <a:gd name="T6" fmla="*/ 97 w 133"/>
              <a:gd name="T7" fmla="*/ 230 h 231"/>
              <a:gd name="T8" fmla="*/ 0 w 133"/>
              <a:gd name="T9" fmla="*/ 133 h 231"/>
              <a:gd name="T10" fmla="*/ 0 w 133"/>
              <a:gd name="T11" fmla="*/ 107 h 231"/>
              <a:gd name="T12" fmla="*/ 97 w 133"/>
              <a:gd name="T13" fmla="*/ 9 h 231"/>
              <a:gd name="T14" fmla="*/ 124 w 133"/>
              <a:gd name="T15" fmla="*/ 9 h 231"/>
              <a:gd name="T16" fmla="*/ 124 w 133"/>
              <a:gd name="T17" fmla="*/ 35 h 231"/>
              <a:gd name="T18" fmla="*/ 44 w 133"/>
              <a:gd name="T19" fmla="*/ 115 h 231"/>
              <a:gd name="T20" fmla="*/ 124 w 133"/>
              <a:gd name="T21" fmla="*/ 204 h 2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33" h="231">
                <a:moveTo>
                  <a:pt x="124" y="204"/>
                </a:moveTo>
                <a:lnTo>
                  <a:pt x="124" y="204"/>
                </a:lnTo>
                <a:cubicBezTo>
                  <a:pt x="132" y="213"/>
                  <a:pt x="132" y="221"/>
                  <a:pt x="124" y="230"/>
                </a:cubicBezTo>
                <a:cubicBezTo>
                  <a:pt x="115" y="230"/>
                  <a:pt x="106" y="230"/>
                  <a:pt x="97" y="230"/>
                </a:cubicBezTo>
                <a:cubicBezTo>
                  <a:pt x="0" y="133"/>
                  <a:pt x="0" y="133"/>
                  <a:pt x="0" y="133"/>
                </a:cubicBezTo>
                <a:cubicBezTo>
                  <a:pt x="0" y="124"/>
                  <a:pt x="0" y="115"/>
                  <a:pt x="0" y="107"/>
                </a:cubicBezTo>
                <a:cubicBezTo>
                  <a:pt x="97" y="9"/>
                  <a:pt x="97" y="9"/>
                  <a:pt x="97" y="9"/>
                </a:cubicBezTo>
                <a:cubicBezTo>
                  <a:pt x="106" y="0"/>
                  <a:pt x="115" y="0"/>
                  <a:pt x="124" y="9"/>
                </a:cubicBezTo>
                <a:cubicBezTo>
                  <a:pt x="132" y="17"/>
                  <a:pt x="132" y="26"/>
                  <a:pt x="124" y="35"/>
                </a:cubicBezTo>
                <a:cubicBezTo>
                  <a:pt x="44" y="115"/>
                  <a:pt x="44" y="115"/>
                  <a:pt x="44" y="115"/>
                </a:cubicBezTo>
                <a:lnTo>
                  <a:pt x="124" y="204"/>
                </a:lnTo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>
              <a:latin typeface="Calibri Light"/>
            </a:endParaRPr>
          </a:p>
        </p:txBody>
      </p:sp>
      <p:sp>
        <p:nvSpPr>
          <p:cNvPr id="11" name="Freeform 30"/>
          <p:cNvSpPr>
            <a:spLocks noChangeArrowheads="1"/>
          </p:cNvSpPr>
          <p:nvPr userDrawn="1"/>
        </p:nvSpPr>
        <p:spPr bwMode="auto">
          <a:xfrm>
            <a:off x="22272519" y="12962229"/>
            <a:ext cx="350410" cy="357351"/>
          </a:xfrm>
          <a:custGeom>
            <a:avLst/>
            <a:gdLst>
              <a:gd name="T0" fmla="*/ 222 w 444"/>
              <a:gd name="T1" fmla="*/ 0 h 454"/>
              <a:gd name="T2" fmla="*/ 222 w 444"/>
              <a:gd name="T3" fmla="*/ 0 h 454"/>
              <a:gd name="T4" fmla="*/ 0 w 444"/>
              <a:gd name="T5" fmla="*/ 222 h 454"/>
              <a:gd name="T6" fmla="*/ 222 w 444"/>
              <a:gd name="T7" fmla="*/ 453 h 454"/>
              <a:gd name="T8" fmla="*/ 443 w 444"/>
              <a:gd name="T9" fmla="*/ 222 h 454"/>
              <a:gd name="T10" fmla="*/ 222 w 444"/>
              <a:gd name="T11" fmla="*/ 0 h 4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44" h="454">
                <a:moveTo>
                  <a:pt x="222" y="0"/>
                </a:moveTo>
                <a:lnTo>
                  <a:pt x="222" y="0"/>
                </a:lnTo>
                <a:cubicBezTo>
                  <a:pt x="35" y="0"/>
                  <a:pt x="0" y="45"/>
                  <a:pt x="0" y="222"/>
                </a:cubicBezTo>
                <a:cubicBezTo>
                  <a:pt x="0" y="408"/>
                  <a:pt x="35" y="453"/>
                  <a:pt x="222" y="453"/>
                </a:cubicBezTo>
                <a:cubicBezTo>
                  <a:pt x="407" y="453"/>
                  <a:pt x="443" y="408"/>
                  <a:pt x="443" y="222"/>
                </a:cubicBezTo>
                <a:cubicBezTo>
                  <a:pt x="443" y="45"/>
                  <a:pt x="407" y="0"/>
                  <a:pt x="222" y="0"/>
                </a:cubicBezTo>
              </a:path>
            </a:pathLst>
          </a:custGeom>
          <a:solidFill>
            <a:schemeClr val="accent2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>
              <a:latin typeface="Calibri Light"/>
            </a:endParaRPr>
          </a:p>
        </p:txBody>
      </p:sp>
      <p:sp>
        <p:nvSpPr>
          <p:cNvPr id="12" name="Freeform 38"/>
          <p:cNvSpPr>
            <a:spLocks noChangeArrowheads="1"/>
          </p:cNvSpPr>
          <p:nvPr userDrawn="1"/>
        </p:nvSpPr>
        <p:spPr bwMode="auto">
          <a:xfrm flipH="1">
            <a:off x="22365174" y="13038429"/>
            <a:ext cx="124405" cy="216775"/>
          </a:xfrm>
          <a:custGeom>
            <a:avLst/>
            <a:gdLst>
              <a:gd name="T0" fmla="*/ 124 w 133"/>
              <a:gd name="T1" fmla="*/ 204 h 231"/>
              <a:gd name="T2" fmla="*/ 124 w 133"/>
              <a:gd name="T3" fmla="*/ 204 h 231"/>
              <a:gd name="T4" fmla="*/ 124 w 133"/>
              <a:gd name="T5" fmla="*/ 230 h 231"/>
              <a:gd name="T6" fmla="*/ 97 w 133"/>
              <a:gd name="T7" fmla="*/ 230 h 231"/>
              <a:gd name="T8" fmla="*/ 0 w 133"/>
              <a:gd name="T9" fmla="*/ 133 h 231"/>
              <a:gd name="T10" fmla="*/ 0 w 133"/>
              <a:gd name="T11" fmla="*/ 107 h 231"/>
              <a:gd name="T12" fmla="*/ 97 w 133"/>
              <a:gd name="T13" fmla="*/ 9 h 231"/>
              <a:gd name="T14" fmla="*/ 124 w 133"/>
              <a:gd name="T15" fmla="*/ 9 h 231"/>
              <a:gd name="T16" fmla="*/ 124 w 133"/>
              <a:gd name="T17" fmla="*/ 35 h 231"/>
              <a:gd name="T18" fmla="*/ 44 w 133"/>
              <a:gd name="T19" fmla="*/ 115 h 231"/>
              <a:gd name="T20" fmla="*/ 124 w 133"/>
              <a:gd name="T21" fmla="*/ 204 h 2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33" h="231">
                <a:moveTo>
                  <a:pt x="124" y="204"/>
                </a:moveTo>
                <a:lnTo>
                  <a:pt x="124" y="204"/>
                </a:lnTo>
                <a:cubicBezTo>
                  <a:pt x="132" y="213"/>
                  <a:pt x="132" y="221"/>
                  <a:pt x="124" y="230"/>
                </a:cubicBezTo>
                <a:cubicBezTo>
                  <a:pt x="115" y="230"/>
                  <a:pt x="106" y="230"/>
                  <a:pt x="97" y="230"/>
                </a:cubicBezTo>
                <a:cubicBezTo>
                  <a:pt x="0" y="133"/>
                  <a:pt x="0" y="133"/>
                  <a:pt x="0" y="133"/>
                </a:cubicBezTo>
                <a:cubicBezTo>
                  <a:pt x="0" y="124"/>
                  <a:pt x="0" y="115"/>
                  <a:pt x="0" y="107"/>
                </a:cubicBezTo>
                <a:cubicBezTo>
                  <a:pt x="97" y="9"/>
                  <a:pt x="97" y="9"/>
                  <a:pt x="97" y="9"/>
                </a:cubicBezTo>
                <a:cubicBezTo>
                  <a:pt x="106" y="0"/>
                  <a:pt x="115" y="0"/>
                  <a:pt x="124" y="9"/>
                </a:cubicBezTo>
                <a:cubicBezTo>
                  <a:pt x="132" y="17"/>
                  <a:pt x="132" y="26"/>
                  <a:pt x="124" y="35"/>
                </a:cubicBezTo>
                <a:cubicBezTo>
                  <a:pt x="44" y="115"/>
                  <a:pt x="44" y="115"/>
                  <a:pt x="44" y="115"/>
                </a:cubicBezTo>
                <a:lnTo>
                  <a:pt x="124" y="204"/>
                </a:lnTo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>
              <a:latin typeface="Calibri Light"/>
            </a:endParaRPr>
          </a:p>
        </p:txBody>
      </p:sp>
      <p:sp>
        <p:nvSpPr>
          <p:cNvPr id="13" name="Teardrop 12"/>
          <p:cNvSpPr/>
          <p:nvPr userDrawn="1"/>
        </p:nvSpPr>
        <p:spPr>
          <a:xfrm>
            <a:off x="23076810" y="811398"/>
            <a:ext cx="712976" cy="712954"/>
          </a:xfrm>
          <a:prstGeom prst="teardrop">
            <a:avLst/>
          </a:prstGeom>
          <a:solidFill>
            <a:schemeClr val="accent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Calibri Light"/>
            </a:endParaRPr>
          </a:p>
        </p:txBody>
      </p:sp>
      <p:sp>
        <p:nvSpPr>
          <p:cNvPr id="14" name="TextBox 13"/>
          <p:cNvSpPr txBox="1"/>
          <p:nvPr userDrawn="1"/>
        </p:nvSpPr>
        <p:spPr>
          <a:xfrm>
            <a:off x="23056468" y="819678"/>
            <a:ext cx="792450" cy="615517"/>
          </a:xfrm>
          <a:prstGeom prst="rect">
            <a:avLst/>
          </a:prstGeom>
          <a:noFill/>
        </p:spPr>
        <p:txBody>
          <a:bodyPr wrap="none" lIns="182843" tIns="91422" rIns="182843" bIns="91422" rtlCol="0">
            <a:spAutoFit/>
          </a:bodyPr>
          <a:lstStyle/>
          <a:p>
            <a:pPr algn="ctr"/>
            <a:fld id="{260E2A6B-A809-4840-BF14-8648BC0BDF87}" type="slidenum">
              <a:rPr lang="id-ID" sz="2800" b="1" smtClean="0">
                <a:solidFill>
                  <a:schemeClr val="bg1"/>
                </a:solidFill>
                <a:latin typeface="Calibri Light"/>
                <a:cs typeface="Calibri Light"/>
              </a:rPr>
              <a:pPr algn="ctr"/>
              <a:t>‹#›</a:t>
            </a:fld>
            <a:endParaRPr lang="id-ID" sz="2800">
              <a:solidFill>
                <a:schemeClr val="bg1"/>
              </a:solidFill>
              <a:latin typeface="Calibri Light"/>
              <a:cs typeface="Calibri Light"/>
            </a:endParaRPr>
          </a:p>
        </p:txBody>
      </p:sp>
      <p:sp>
        <p:nvSpPr>
          <p:cNvPr id="16" name="TextBox 15"/>
          <p:cNvSpPr txBox="1"/>
          <p:nvPr userDrawn="1"/>
        </p:nvSpPr>
        <p:spPr>
          <a:xfrm>
            <a:off x="1625380" y="12834421"/>
            <a:ext cx="36550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2400" b="1" dirty="0" smtClean="0">
                <a:solidFill>
                  <a:schemeClr val="tx1"/>
                </a:solidFill>
                <a:latin typeface="Lato Regular"/>
                <a:cs typeface="Lato Regular"/>
              </a:rPr>
              <a:t>Capitalist</a:t>
            </a:r>
            <a:r>
              <a:rPr lang="id-ID" sz="2400" b="1" dirty="0" smtClean="0">
                <a:solidFill>
                  <a:schemeClr val="tx1"/>
                </a:solidFill>
                <a:latin typeface="+mj-lt"/>
              </a:rPr>
              <a:t> </a:t>
            </a:r>
            <a:r>
              <a:rPr lang="id-ID" sz="2400" b="0" dirty="0" smtClean="0">
                <a:solidFill>
                  <a:schemeClr val="tx1"/>
                </a:solidFill>
                <a:latin typeface="Calibri Light"/>
                <a:cs typeface="Calibri Light"/>
              </a:rPr>
              <a:t>Slides</a:t>
            </a:r>
            <a:endParaRPr lang="id-ID" sz="2400" b="0" dirty="0">
              <a:solidFill>
                <a:schemeClr val="tx1"/>
              </a:solidFill>
              <a:latin typeface="Calibri Light"/>
              <a:cs typeface="Calibri Light"/>
            </a:endParaRPr>
          </a:p>
        </p:txBody>
      </p:sp>
    </p:spTree>
    <p:extLst>
      <p:ext uri="{BB962C8B-B14F-4D97-AF65-F5344CB8AC3E}">
        <p14:creationId xmlns:p14="http://schemas.microsoft.com/office/powerpoint/2010/main" val="604208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xmlns:p14="http://schemas.microsoft.com/office/powerpoint/2010/main" advTm="3000"/>
    </mc:Fallback>
  </mc:AlternateContent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vices_laptop_pro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icture Placeholder 2"/>
          <p:cNvSpPr>
            <a:spLocks noGrp="1" noChangeAspect="1"/>
          </p:cNvSpPr>
          <p:nvPr>
            <p:ph type="pic" sz="quarter" idx="11"/>
          </p:nvPr>
        </p:nvSpPr>
        <p:spPr>
          <a:xfrm>
            <a:off x="2186981" y="4979760"/>
            <a:ext cx="5990496" cy="3710009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latin typeface="Calibri Light"/>
                <a:cs typeface="Calibri Light"/>
              </a:defRPr>
            </a:lvl1pPr>
          </a:lstStyle>
          <a:p>
            <a:endParaRPr lang="en-US"/>
          </a:p>
        </p:txBody>
      </p:sp>
      <p:sp>
        <p:nvSpPr>
          <p:cNvPr id="9" name="Freeform 30"/>
          <p:cNvSpPr>
            <a:spLocks noChangeArrowheads="1"/>
          </p:cNvSpPr>
          <p:nvPr userDrawn="1"/>
        </p:nvSpPr>
        <p:spPr bwMode="auto">
          <a:xfrm>
            <a:off x="21856474" y="12962667"/>
            <a:ext cx="350410" cy="357351"/>
          </a:xfrm>
          <a:custGeom>
            <a:avLst/>
            <a:gdLst>
              <a:gd name="T0" fmla="*/ 222 w 444"/>
              <a:gd name="T1" fmla="*/ 0 h 454"/>
              <a:gd name="T2" fmla="*/ 222 w 444"/>
              <a:gd name="T3" fmla="*/ 0 h 454"/>
              <a:gd name="T4" fmla="*/ 0 w 444"/>
              <a:gd name="T5" fmla="*/ 222 h 454"/>
              <a:gd name="T6" fmla="*/ 222 w 444"/>
              <a:gd name="T7" fmla="*/ 453 h 454"/>
              <a:gd name="T8" fmla="*/ 443 w 444"/>
              <a:gd name="T9" fmla="*/ 222 h 454"/>
              <a:gd name="T10" fmla="*/ 222 w 444"/>
              <a:gd name="T11" fmla="*/ 0 h 4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44" h="454">
                <a:moveTo>
                  <a:pt x="222" y="0"/>
                </a:moveTo>
                <a:lnTo>
                  <a:pt x="222" y="0"/>
                </a:lnTo>
                <a:cubicBezTo>
                  <a:pt x="35" y="0"/>
                  <a:pt x="0" y="45"/>
                  <a:pt x="0" y="222"/>
                </a:cubicBezTo>
                <a:cubicBezTo>
                  <a:pt x="0" y="408"/>
                  <a:pt x="35" y="453"/>
                  <a:pt x="222" y="453"/>
                </a:cubicBezTo>
                <a:cubicBezTo>
                  <a:pt x="407" y="453"/>
                  <a:pt x="443" y="408"/>
                  <a:pt x="443" y="222"/>
                </a:cubicBezTo>
                <a:cubicBezTo>
                  <a:pt x="443" y="45"/>
                  <a:pt x="407" y="0"/>
                  <a:pt x="222" y="0"/>
                </a:cubicBezTo>
              </a:path>
            </a:pathLst>
          </a:custGeom>
          <a:solidFill>
            <a:schemeClr val="accent2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>
              <a:latin typeface="Calibri Light"/>
            </a:endParaRPr>
          </a:p>
        </p:txBody>
      </p:sp>
      <p:sp>
        <p:nvSpPr>
          <p:cNvPr id="10" name="Freeform 38"/>
          <p:cNvSpPr>
            <a:spLocks noChangeArrowheads="1"/>
          </p:cNvSpPr>
          <p:nvPr userDrawn="1"/>
        </p:nvSpPr>
        <p:spPr bwMode="auto">
          <a:xfrm>
            <a:off x="21957416" y="13038867"/>
            <a:ext cx="125063" cy="216775"/>
          </a:xfrm>
          <a:custGeom>
            <a:avLst/>
            <a:gdLst>
              <a:gd name="T0" fmla="*/ 124 w 133"/>
              <a:gd name="T1" fmla="*/ 204 h 231"/>
              <a:gd name="T2" fmla="*/ 124 w 133"/>
              <a:gd name="T3" fmla="*/ 204 h 231"/>
              <a:gd name="T4" fmla="*/ 124 w 133"/>
              <a:gd name="T5" fmla="*/ 230 h 231"/>
              <a:gd name="T6" fmla="*/ 97 w 133"/>
              <a:gd name="T7" fmla="*/ 230 h 231"/>
              <a:gd name="T8" fmla="*/ 0 w 133"/>
              <a:gd name="T9" fmla="*/ 133 h 231"/>
              <a:gd name="T10" fmla="*/ 0 w 133"/>
              <a:gd name="T11" fmla="*/ 107 h 231"/>
              <a:gd name="T12" fmla="*/ 97 w 133"/>
              <a:gd name="T13" fmla="*/ 9 h 231"/>
              <a:gd name="T14" fmla="*/ 124 w 133"/>
              <a:gd name="T15" fmla="*/ 9 h 231"/>
              <a:gd name="T16" fmla="*/ 124 w 133"/>
              <a:gd name="T17" fmla="*/ 35 h 231"/>
              <a:gd name="T18" fmla="*/ 44 w 133"/>
              <a:gd name="T19" fmla="*/ 115 h 231"/>
              <a:gd name="T20" fmla="*/ 124 w 133"/>
              <a:gd name="T21" fmla="*/ 204 h 2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33" h="231">
                <a:moveTo>
                  <a:pt x="124" y="204"/>
                </a:moveTo>
                <a:lnTo>
                  <a:pt x="124" y="204"/>
                </a:lnTo>
                <a:cubicBezTo>
                  <a:pt x="132" y="213"/>
                  <a:pt x="132" y="221"/>
                  <a:pt x="124" y="230"/>
                </a:cubicBezTo>
                <a:cubicBezTo>
                  <a:pt x="115" y="230"/>
                  <a:pt x="106" y="230"/>
                  <a:pt x="97" y="230"/>
                </a:cubicBezTo>
                <a:cubicBezTo>
                  <a:pt x="0" y="133"/>
                  <a:pt x="0" y="133"/>
                  <a:pt x="0" y="133"/>
                </a:cubicBezTo>
                <a:cubicBezTo>
                  <a:pt x="0" y="124"/>
                  <a:pt x="0" y="115"/>
                  <a:pt x="0" y="107"/>
                </a:cubicBezTo>
                <a:cubicBezTo>
                  <a:pt x="97" y="9"/>
                  <a:pt x="97" y="9"/>
                  <a:pt x="97" y="9"/>
                </a:cubicBezTo>
                <a:cubicBezTo>
                  <a:pt x="106" y="0"/>
                  <a:pt x="115" y="0"/>
                  <a:pt x="124" y="9"/>
                </a:cubicBezTo>
                <a:cubicBezTo>
                  <a:pt x="132" y="17"/>
                  <a:pt x="132" y="26"/>
                  <a:pt x="124" y="35"/>
                </a:cubicBezTo>
                <a:cubicBezTo>
                  <a:pt x="44" y="115"/>
                  <a:pt x="44" y="115"/>
                  <a:pt x="44" y="115"/>
                </a:cubicBezTo>
                <a:lnTo>
                  <a:pt x="124" y="204"/>
                </a:lnTo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>
              <a:latin typeface="Calibri Light"/>
            </a:endParaRPr>
          </a:p>
        </p:txBody>
      </p:sp>
      <p:sp>
        <p:nvSpPr>
          <p:cNvPr id="11" name="Freeform 30"/>
          <p:cNvSpPr>
            <a:spLocks noChangeArrowheads="1"/>
          </p:cNvSpPr>
          <p:nvPr userDrawn="1"/>
        </p:nvSpPr>
        <p:spPr bwMode="auto">
          <a:xfrm>
            <a:off x="22272519" y="12962229"/>
            <a:ext cx="350410" cy="357351"/>
          </a:xfrm>
          <a:custGeom>
            <a:avLst/>
            <a:gdLst>
              <a:gd name="T0" fmla="*/ 222 w 444"/>
              <a:gd name="T1" fmla="*/ 0 h 454"/>
              <a:gd name="T2" fmla="*/ 222 w 444"/>
              <a:gd name="T3" fmla="*/ 0 h 454"/>
              <a:gd name="T4" fmla="*/ 0 w 444"/>
              <a:gd name="T5" fmla="*/ 222 h 454"/>
              <a:gd name="T6" fmla="*/ 222 w 444"/>
              <a:gd name="T7" fmla="*/ 453 h 454"/>
              <a:gd name="T8" fmla="*/ 443 w 444"/>
              <a:gd name="T9" fmla="*/ 222 h 454"/>
              <a:gd name="T10" fmla="*/ 222 w 444"/>
              <a:gd name="T11" fmla="*/ 0 h 4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44" h="454">
                <a:moveTo>
                  <a:pt x="222" y="0"/>
                </a:moveTo>
                <a:lnTo>
                  <a:pt x="222" y="0"/>
                </a:lnTo>
                <a:cubicBezTo>
                  <a:pt x="35" y="0"/>
                  <a:pt x="0" y="45"/>
                  <a:pt x="0" y="222"/>
                </a:cubicBezTo>
                <a:cubicBezTo>
                  <a:pt x="0" y="408"/>
                  <a:pt x="35" y="453"/>
                  <a:pt x="222" y="453"/>
                </a:cubicBezTo>
                <a:cubicBezTo>
                  <a:pt x="407" y="453"/>
                  <a:pt x="443" y="408"/>
                  <a:pt x="443" y="222"/>
                </a:cubicBezTo>
                <a:cubicBezTo>
                  <a:pt x="443" y="45"/>
                  <a:pt x="407" y="0"/>
                  <a:pt x="222" y="0"/>
                </a:cubicBezTo>
              </a:path>
            </a:pathLst>
          </a:custGeom>
          <a:solidFill>
            <a:schemeClr val="accent2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>
              <a:latin typeface="Calibri Light"/>
            </a:endParaRPr>
          </a:p>
        </p:txBody>
      </p:sp>
      <p:sp>
        <p:nvSpPr>
          <p:cNvPr id="12" name="Freeform 38"/>
          <p:cNvSpPr>
            <a:spLocks noChangeArrowheads="1"/>
          </p:cNvSpPr>
          <p:nvPr userDrawn="1"/>
        </p:nvSpPr>
        <p:spPr bwMode="auto">
          <a:xfrm flipH="1">
            <a:off x="22365174" y="13038429"/>
            <a:ext cx="124405" cy="216775"/>
          </a:xfrm>
          <a:custGeom>
            <a:avLst/>
            <a:gdLst>
              <a:gd name="T0" fmla="*/ 124 w 133"/>
              <a:gd name="T1" fmla="*/ 204 h 231"/>
              <a:gd name="T2" fmla="*/ 124 w 133"/>
              <a:gd name="T3" fmla="*/ 204 h 231"/>
              <a:gd name="T4" fmla="*/ 124 w 133"/>
              <a:gd name="T5" fmla="*/ 230 h 231"/>
              <a:gd name="T6" fmla="*/ 97 w 133"/>
              <a:gd name="T7" fmla="*/ 230 h 231"/>
              <a:gd name="T8" fmla="*/ 0 w 133"/>
              <a:gd name="T9" fmla="*/ 133 h 231"/>
              <a:gd name="T10" fmla="*/ 0 w 133"/>
              <a:gd name="T11" fmla="*/ 107 h 231"/>
              <a:gd name="T12" fmla="*/ 97 w 133"/>
              <a:gd name="T13" fmla="*/ 9 h 231"/>
              <a:gd name="T14" fmla="*/ 124 w 133"/>
              <a:gd name="T15" fmla="*/ 9 h 231"/>
              <a:gd name="T16" fmla="*/ 124 w 133"/>
              <a:gd name="T17" fmla="*/ 35 h 231"/>
              <a:gd name="T18" fmla="*/ 44 w 133"/>
              <a:gd name="T19" fmla="*/ 115 h 231"/>
              <a:gd name="T20" fmla="*/ 124 w 133"/>
              <a:gd name="T21" fmla="*/ 204 h 2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33" h="231">
                <a:moveTo>
                  <a:pt x="124" y="204"/>
                </a:moveTo>
                <a:lnTo>
                  <a:pt x="124" y="204"/>
                </a:lnTo>
                <a:cubicBezTo>
                  <a:pt x="132" y="213"/>
                  <a:pt x="132" y="221"/>
                  <a:pt x="124" y="230"/>
                </a:cubicBezTo>
                <a:cubicBezTo>
                  <a:pt x="115" y="230"/>
                  <a:pt x="106" y="230"/>
                  <a:pt x="97" y="230"/>
                </a:cubicBezTo>
                <a:cubicBezTo>
                  <a:pt x="0" y="133"/>
                  <a:pt x="0" y="133"/>
                  <a:pt x="0" y="133"/>
                </a:cubicBezTo>
                <a:cubicBezTo>
                  <a:pt x="0" y="124"/>
                  <a:pt x="0" y="115"/>
                  <a:pt x="0" y="107"/>
                </a:cubicBezTo>
                <a:cubicBezTo>
                  <a:pt x="97" y="9"/>
                  <a:pt x="97" y="9"/>
                  <a:pt x="97" y="9"/>
                </a:cubicBezTo>
                <a:cubicBezTo>
                  <a:pt x="106" y="0"/>
                  <a:pt x="115" y="0"/>
                  <a:pt x="124" y="9"/>
                </a:cubicBezTo>
                <a:cubicBezTo>
                  <a:pt x="132" y="17"/>
                  <a:pt x="132" y="26"/>
                  <a:pt x="124" y="35"/>
                </a:cubicBezTo>
                <a:cubicBezTo>
                  <a:pt x="44" y="115"/>
                  <a:pt x="44" y="115"/>
                  <a:pt x="44" y="115"/>
                </a:cubicBezTo>
                <a:lnTo>
                  <a:pt x="124" y="204"/>
                </a:lnTo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>
              <a:latin typeface="Calibri Light"/>
            </a:endParaRPr>
          </a:p>
        </p:txBody>
      </p:sp>
      <p:sp>
        <p:nvSpPr>
          <p:cNvPr id="13" name="Teardrop 12"/>
          <p:cNvSpPr/>
          <p:nvPr userDrawn="1"/>
        </p:nvSpPr>
        <p:spPr>
          <a:xfrm>
            <a:off x="23076810" y="811398"/>
            <a:ext cx="712976" cy="712954"/>
          </a:xfrm>
          <a:prstGeom prst="teardrop">
            <a:avLst/>
          </a:prstGeom>
          <a:solidFill>
            <a:schemeClr val="accent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Calibri Light"/>
            </a:endParaRPr>
          </a:p>
        </p:txBody>
      </p:sp>
      <p:sp>
        <p:nvSpPr>
          <p:cNvPr id="14" name="TextBox 13"/>
          <p:cNvSpPr txBox="1"/>
          <p:nvPr userDrawn="1"/>
        </p:nvSpPr>
        <p:spPr>
          <a:xfrm>
            <a:off x="23056468" y="819678"/>
            <a:ext cx="792450" cy="615517"/>
          </a:xfrm>
          <a:prstGeom prst="rect">
            <a:avLst/>
          </a:prstGeom>
          <a:noFill/>
        </p:spPr>
        <p:txBody>
          <a:bodyPr wrap="none" lIns="182843" tIns="91422" rIns="182843" bIns="91422" rtlCol="0">
            <a:spAutoFit/>
          </a:bodyPr>
          <a:lstStyle/>
          <a:p>
            <a:pPr algn="ctr"/>
            <a:fld id="{260E2A6B-A809-4840-BF14-8648BC0BDF87}" type="slidenum">
              <a:rPr lang="id-ID" sz="2800" b="1" smtClean="0">
                <a:solidFill>
                  <a:schemeClr val="bg1"/>
                </a:solidFill>
                <a:latin typeface="Calibri Light"/>
                <a:cs typeface="Calibri Light"/>
              </a:rPr>
              <a:pPr algn="ctr"/>
              <a:t>‹#›</a:t>
            </a:fld>
            <a:endParaRPr lang="id-ID" sz="2800">
              <a:solidFill>
                <a:schemeClr val="bg1"/>
              </a:solidFill>
              <a:latin typeface="Calibri Light"/>
              <a:cs typeface="Calibri Light"/>
            </a:endParaRPr>
          </a:p>
        </p:txBody>
      </p:sp>
      <p:sp>
        <p:nvSpPr>
          <p:cNvPr id="16" name="TextBox 15"/>
          <p:cNvSpPr txBox="1"/>
          <p:nvPr userDrawn="1"/>
        </p:nvSpPr>
        <p:spPr>
          <a:xfrm>
            <a:off x="1625380" y="12834421"/>
            <a:ext cx="36550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2400" b="1" dirty="0" smtClean="0">
                <a:solidFill>
                  <a:schemeClr val="tx1"/>
                </a:solidFill>
                <a:latin typeface="Lato Regular"/>
                <a:cs typeface="Lato Regular"/>
              </a:rPr>
              <a:t>Capitalist</a:t>
            </a:r>
            <a:r>
              <a:rPr lang="id-ID" sz="2400" b="1" dirty="0" smtClean="0">
                <a:solidFill>
                  <a:schemeClr val="tx1"/>
                </a:solidFill>
                <a:latin typeface="+mj-lt"/>
              </a:rPr>
              <a:t> </a:t>
            </a:r>
            <a:r>
              <a:rPr lang="id-ID" sz="2400" b="0" dirty="0" smtClean="0">
                <a:solidFill>
                  <a:schemeClr val="tx1"/>
                </a:solidFill>
                <a:latin typeface="Calibri Light"/>
                <a:cs typeface="Calibri Light"/>
              </a:rPr>
              <a:t>Slides</a:t>
            </a:r>
            <a:endParaRPr lang="id-ID" sz="2400" b="0" dirty="0">
              <a:solidFill>
                <a:schemeClr val="tx1"/>
              </a:solidFill>
              <a:latin typeface="Calibri Light"/>
              <a:cs typeface="Calibri Light"/>
            </a:endParaRPr>
          </a:p>
        </p:txBody>
      </p:sp>
    </p:spTree>
    <p:extLst>
      <p:ext uri="{BB962C8B-B14F-4D97-AF65-F5344CB8AC3E}">
        <p14:creationId xmlns:p14="http://schemas.microsoft.com/office/powerpoint/2010/main" val="4394407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xmlns:p14="http://schemas.microsoft.com/office/powerpoint/2010/main" advTm="3000"/>
    </mc:Fallback>
  </mc:AlternateContent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Devices_laptop2_pro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2"/>
          <p:cNvSpPr>
            <a:spLocks noGrp="1" noChangeAspect="1"/>
          </p:cNvSpPr>
          <p:nvPr>
            <p:ph type="pic" sz="quarter" idx="11"/>
          </p:nvPr>
        </p:nvSpPr>
        <p:spPr>
          <a:xfrm>
            <a:off x="9093939" y="6205678"/>
            <a:ext cx="5990496" cy="3710009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latin typeface="Calibri Light"/>
                <a:cs typeface="Calibri Light"/>
              </a:defRPr>
            </a:lvl1pPr>
          </a:lstStyle>
          <a:p>
            <a:endParaRPr lang="en-US"/>
          </a:p>
        </p:txBody>
      </p:sp>
      <p:sp>
        <p:nvSpPr>
          <p:cNvPr id="10" name="Freeform 30"/>
          <p:cNvSpPr>
            <a:spLocks noChangeArrowheads="1"/>
          </p:cNvSpPr>
          <p:nvPr userDrawn="1"/>
        </p:nvSpPr>
        <p:spPr bwMode="auto">
          <a:xfrm>
            <a:off x="21856474" y="12962667"/>
            <a:ext cx="350410" cy="357351"/>
          </a:xfrm>
          <a:custGeom>
            <a:avLst/>
            <a:gdLst>
              <a:gd name="T0" fmla="*/ 222 w 444"/>
              <a:gd name="T1" fmla="*/ 0 h 454"/>
              <a:gd name="T2" fmla="*/ 222 w 444"/>
              <a:gd name="T3" fmla="*/ 0 h 454"/>
              <a:gd name="T4" fmla="*/ 0 w 444"/>
              <a:gd name="T5" fmla="*/ 222 h 454"/>
              <a:gd name="T6" fmla="*/ 222 w 444"/>
              <a:gd name="T7" fmla="*/ 453 h 454"/>
              <a:gd name="T8" fmla="*/ 443 w 444"/>
              <a:gd name="T9" fmla="*/ 222 h 454"/>
              <a:gd name="T10" fmla="*/ 222 w 444"/>
              <a:gd name="T11" fmla="*/ 0 h 4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44" h="454">
                <a:moveTo>
                  <a:pt x="222" y="0"/>
                </a:moveTo>
                <a:lnTo>
                  <a:pt x="222" y="0"/>
                </a:lnTo>
                <a:cubicBezTo>
                  <a:pt x="35" y="0"/>
                  <a:pt x="0" y="45"/>
                  <a:pt x="0" y="222"/>
                </a:cubicBezTo>
                <a:cubicBezTo>
                  <a:pt x="0" y="408"/>
                  <a:pt x="35" y="453"/>
                  <a:pt x="222" y="453"/>
                </a:cubicBezTo>
                <a:cubicBezTo>
                  <a:pt x="407" y="453"/>
                  <a:pt x="443" y="408"/>
                  <a:pt x="443" y="222"/>
                </a:cubicBezTo>
                <a:cubicBezTo>
                  <a:pt x="443" y="45"/>
                  <a:pt x="407" y="0"/>
                  <a:pt x="222" y="0"/>
                </a:cubicBezTo>
              </a:path>
            </a:pathLst>
          </a:custGeom>
          <a:solidFill>
            <a:schemeClr val="accent2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>
              <a:latin typeface="Calibri Light"/>
            </a:endParaRPr>
          </a:p>
        </p:txBody>
      </p:sp>
      <p:sp>
        <p:nvSpPr>
          <p:cNvPr id="11" name="Freeform 38"/>
          <p:cNvSpPr>
            <a:spLocks noChangeArrowheads="1"/>
          </p:cNvSpPr>
          <p:nvPr userDrawn="1"/>
        </p:nvSpPr>
        <p:spPr bwMode="auto">
          <a:xfrm>
            <a:off x="21957416" y="13038867"/>
            <a:ext cx="125063" cy="216775"/>
          </a:xfrm>
          <a:custGeom>
            <a:avLst/>
            <a:gdLst>
              <a:gd name="T0" fmla="*/ 124 w 133"/>
              <a:gd name="T1" fmla="*/ 204 h 231"/>
              <a:gd name="T2" fmla="*/ 124 w 133"/>
              <a:gd name="T3" fmla="*/ 204 h 231"/>
              <a:gd name="T4" fmla="*/ 124 w 133"/>
              <a:gd name="T5" fmla="*/ 230 h 231"/>
              <a:gd name="T6" fmla="*/ 97 w 133"/>
              <a:gd name="T7" fmla="*/ 230 h 231"/>
              <a:gd name="T8" fmla="*/ 0 w 133"/>
              <a:gd name="T9" fmla="*/ 133 h 231"/>
              <a:gd name="T10" fmla="*/ 0 w 133"/>
              <a:gd name="T11" fmla="*/ 107 h 231"/>
              <a:gd name="T12" fmla="*/ 97 w 133"/>
              <a:gd name="T13" fmla="*/ 9 h 231"/>
              <a:gd name="T14" fmla="*/ 124 w 133"/>
              <a:gd name="T15" fmla="*/ 9 h 231"/>
              <a:gd name="T16" fmla="*/ 124 w 133"/>
              <a:gd name="T17" fmla="*/ 35 h 231"/>
              <a:gd name="T18" fmla="*/ 44 w 133"/>
              <a:gd name="T19" fmla="*/ 115 h 231"/>
              <a:gd name="T20" fmla="*/ 124 w 133"/>
              <a:gd name="T21" fmla="*/ 204 h 2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33" h="231">
                <a:moveTo>
                  <a:pt x="124" y="204"/>
                </a:moveTo>
                <a:lnTo>
                  <a:pt x="124" y="204"/>
                </a:lnTo>
                <a:cubicBezTo>
                  <a:pt x="132" y="213"/>
                  <a:pt x="132" y="221"/>
                  <a:pt x="124" y="230"/>
                </a:cubicBezTo>
                <a:cubicBezTo>
                  <a:pt x="115" y="230"/>
                  <a:pt x="106" y="230"/>
                  <a:pt x="97" y="230"/>
                </a:cubicBezTo>
                <a:cubicBezTo>
                  <a:pt x="0" y="133"/>
                  <a:pt x="0" y="133"/>
                  <a:pt x="0" y="133"/>
                </a:cubicBezTo>
                <a:cubicBezTo>
                  <a:pt x="0" y="124"/>
                  <a:pt x="0" y="115"/>
                  <a:pt x="0" y="107"/>
                </a:cubicBezTo>
                <a:cubicBezTo>
                  <a:pt x="97" y="9"/>
                  <a:pt x="97" y="9"/>
                  <a:pt x="97" y="9"/>
                </a:cubicBezTo>
                <a:cubicBezTo>
                  <a:pt x="106" y="0"/>
                  <a:pt x="115" y="0"/>
                  <a:pt x="124" y="9"/>
                </a:cubicBezTo>
                <a:cubicBezTo>
                  <a:pt x="132" y="17"/>
                  <a:pt x="132" y="26"/>
                  <a:pt x="124" y="35"/>
                </a:cubicBezTo>
                <a:cubicBezTo>
                  <a:pt x="44" y="115"/>
                  <a:pt x="44" y="115"/>
                  <a:pt x="44" y="115"/>
                </a:cubicBezTo>
                <a:lnTo>
                  <a:pt x="124" y="204"/>
                </a:lnTo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>
              <a:latin typeface="Calibri Light"/>
            </a:endParaRPr>
          </a:p>
        </p:txBody>
      </p:sp>
      <p:sp>
        <p:nvSpPr>
          <p:cNvPr id="12" name="Freeform 30"/>
          <p:cNvSpPr>
            <a:spLocks noChangeArrowheads="1"/>
          </p:cNvSpPr>
          <p:nvPr userDrawn="1"/>
        </p:nvSpPr>
        <p:spPr bwMode="auto">
          <a:xfrm>
            <a:off x="22272519" y="12962229"/>
            <a:ext cx="350410" cy="357351"/>
          </a:xfrm>
          <a:custGeom>
            <a:avLst/>
            <a:gdLst>
              <a:gd name="T0" fmla="*/ 222 w 444"/>
              <a:gd name="T1" fmla="*/ 0 h 454"/>
              <a:gd name="T2" fmla="*/ 222 w 444"/>
              <a:gd name="T3" fmla="*/ 0 h 454"/>
              <a:gd name="T4" fmla="*/ 0 w 444"/>
              <a:gd name="T5" fmla="*/ 222 h 454"/>
              <a:gd name="T6" fmla="*/ 222 w 444"/>
              <a:gd name="T7" fmla="*/ 453 h 454"/>
              <a:gd name="T8" fmla="*/ 443 w 444"/>
              <a:gd name="T9" fmla="*/ 222 h 454"/>
              <a:gd name="T10" fmla="*/ 222 w 444"/>
              <a:gd name="T11" fmla="*/ 0 h 4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44" h="454">
                <a:moveTo>
                  <a:pt x="222" y="0"/>
                </a:moveTo>
                <a:lnTo>
                  <a:pt x="222" y="0"/>
                </a:lnTo>
                <a:cubicBezTo>
                  <a:pt x="35" y="0"/>
                  <a:pt x="0" y="45"/>
                  <a:pt x="0" y="222"/>
                </a:cubicBezTo>
                <a:cubicBezTo>
                  <a:pt x="0" y="408"/>
                  <a:pt x="35" y="453"/>
                  <a:pt x="222" y="453"/>
                </a:cubicBezTo>
                <a:cubicBezTo>
                  <a:pt x="407" y="453"/>
                  <a:pt x="443" y="408"/>
                  <a:pt x="443" y="222"/>
                </a:cubicBezTo>
                <a:cubicBezTo>
                  <a:pt x="443" y="45"/>
                  <a:pt x="407" y="0"/>
                  <a:pt x="222" y="0"/>
                </a:cubicBezTo>
              </a:path>
            </a:pathLst>
          </a:custGeom>
          <a:solidFill>
            <a:schemeClr val="accent2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>
              <a:latin typeface="Calibri Light"/>
            </a:endParaRPr>
          </a:p>
        </p:txBody>
      </p:sp>
      <p:sp>
        <p:nvSpPr>
          <p:cNvPr id="13" name="Freeform 38"/>
          <p:cNvSpPr>
            <a:spLocks noChangeArrowheads="1"/>
          </p:cNvSpPr>
          <p:nvPr userDrawn="1"/>
        </p:nvSpPr>
        <p:spPr bwMode="auto">
          <a:xfrm flipH="1">
            <a:off x="22365174" y="13038429"/>
            <a:ext cx="124405" cy="216775"/>
          </a:xfrm>
          <a:custGeom>
            <a:avLst/>
            <a:gdLst>
              <a:gd name="T0" fmla="*/ 124 w 133"/>
              <a:gd name="T1" fmla="*/ 204 h 231"/>
              <a:gd name="T2" fmla="*/ 124 w 133"/>
              <a:gd name="T3" fmla="*/ 204 h 231"/>
              <a:gd name="T4" fmla="*/ 124 w 133"/>
              <a:gd name="T5" fmla="*/ 230 h 231"/>
              <a:gd name="T6" fmla="*/ 97 w 133"/>
              <a:gd name="T7" fmla="*/ 230 h 231"/>
              <a:gd name="T8" fmla="*/ 0 w 133"/>
              <a:gd name="T9" fmla="*/ 133 h 231"/>
              <a:gd name="T10" fmla="*/ 0 w 133"/>
              <a:gd name="T11" fmla="*/ 107 h 231"/>
              <a:gd name="T12" fmla="*/ 97 w 133"/>
              <a:gd name="T13" fmla="*/ 9 h 231"/>
              <a:gd name="T14" fmla="*/ 124 w 133"/>
              <a:gd name="T15" fmla="*/ 9 h 231"/>
              <a:gd name="T16" fmla="*/ 124 w 133"/>
              <a:gd name="T17" fmla="*/ 35 h 231"/>
              <a:gd name="T18" fmla="*/ 44 w 133"/>
              <a:gd name="T19" fmla="*/ 115 h 231"/>
              <a:gd name="T20" fmla="*/ 124 w 133"/>
              <a:gd name="T21" fmla="*/ 204 h 2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33" h="231">
                <a:moveTo>
                  <a:pt x="124" y="204"/>
                </a:moveTo>
                <a:lnTo>
                  <a:pt x="124" y="204"/>
                </a:lnTo>
                <a:cubicBezTo>
                  <a:pt x="132" y="213"/>
                  <a:pt x="132" y="221"/>
                  <a:pt x="124" y="230"/>
                </a:cubicBezTo>
                <a:cubicBezTo>
                  <a:pt x="115" y="230"/>
                  <a:pt x="106" y="230"/>
                  <a:pt x="97" y="230"/>
                </a:cubicBezTo>
                <a:cubicBezTo>
                  <a:pt x="0" y="133"/>
                  <a:pt x="0" y="133"/>
                  <a:pt x="0" y="133"/>
                </a:cubicBezTo>
                <a:cubicBezTo>
                  <a:pt x="0" y="124"/>
                  <a:pt x="0" y="115"/>
                  <a:pt x="0" y="107"/>
                </a:cubicBezTo>
                <a:cubicBezTo>
                  <a:pt x="97" y="9"/>
                  <a:pt x="97" y="9"/>
                  <a:pt x="97" y="9"/>
                </a:cubicBezTo>
                <a:cubicBezTo>
                  <a:pt x="106" y="0"/>
                  <a:pt x="115" y="0"/>
                  <a:pt x="124" y="9"/>
                </a:cubicBezTo>
                <a:cubicBezTo>
                  <a:pt x="132" y="17"/>
                  <a:pt x="132" y="26"/>
                  <a:pt x="124" y="35"/>
                </a:cubicBezTo>
                <a:cubicBezTo>
                  <a:pt x="44" y="115"/>
                  <a:pt x="44" y="115"/>
                  <a:pt x="44" y="115"/>
                </a:cubicBezTo>
                <a:lnTo>
                  <a:pt x="124" y="204"/>
                </a:lnTo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>
              <a:latin typeface="Calibri Light"/>
            </a:endParaRPr>
          </a:p>
        </p:txBody>
      </p:sp>
      <p:sp>
        <p:nvSpPr>
          <p:cNvPr id="14" name="Teardrop 13"/>
          <p:cNvSpPr/>
          <p:nvPr userDrawn="1"/>
        </p:nvSpPr>
        <p:spPr>
          <a:xfrm>
            <a:off x="23076810" y="811398"/>
            <a:ext cx="712976" cy="712954"/>
          </a:xfrm>
          <a:prstGeom prst="teardrop">
            <a:avLst/>
          </a:prstGeom>
          <a:solidFill>
            <a:schemeClr val="accent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Calibri Light"/>
            </a:endParaRPr>
          </a:p>
        </p:txBody>
      </p:sp>
      <p:sp>
        <p:nvSpPr>
          <p:cNvPr id="15" name="TextBox 14"/>
          <p:cNvSpPr txBox="1"/>
          <p:nvPr userDrawn="1"/>
        </p:nvSpPr>
        <p:spPr>
          <a:xfrm>
            <a:off x="23056468" y="819678"/>
            <a:ext cx="792450" cy="615517"/>
          </a:xfrm>
          <a:prstGeom prst="rect">
            <a:avLst/>
          </a:prstGeom>
          <a:noFill/>
        </p:spPr>
        <p:txBody>
          <a:bodyPr wrap="none" lIns="182843" tIns="91422" rIns="182843" bIns="91422" rtlCol="0">
            <a:spAutoFit/>
          </a:bodyPr>
          <a:lstStyle/>
          <a:p>
            <a:pPr algn="ctr"/>
            <a:fld id="{260E2A6B-A809-4840-BF14-8648BC0BDF87}" type="slidenum">
              <a:rPr lang="id-ID" sz="2800" b="1" smtClean="0">
                <a:solidFill>
                  <a:schemeClr val="bg1"/>
                </a:solidFill>
                <a:latin typeface="Calibri Light"/>
                <a:cs typeface="Calibri Light"/>
              </a:rPr>
              <a:pPr algn="ctr"/>
              <a:t>‹#›</a:t>
            </a:fld>
            <a:endParaRPr lang="id-ID" sz="2800">
              <a:solidFill>
                <a:schemeClr val="bg1"/>
              </a:solidFill>
              <a:latin typeface="Calibri Light"/>
              <a:cs typeface="Calibri Light"/>
            </a:endParaRPr>
          </a:p>
        </p:txBody>
      </p:sp>
      <p:sp>
        <p:nvSpPr>
          <p:cNvPr id="17" name="TextBox 16"/>
          <p:cNvSpPr txBox="1"/>
          <p:nvPr userDrawn="1"/>
        </p:nvSpPr>
        <p:spPr>
          <a:xfrm>
            <a:off x="1625380" y="12834421"/>
            <a:ext cx="36550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2400" b="1" dirty="0" smtClean="0">
                <a:solidFill>
                  <a:schemeClr val="tx1"/>
                </a:solidFill>
                <a:latin typeface="Lato Regular"/>
                <a:cs typeface="Lato Regular"/>
              </a:rPr>
              <a:t>Capitalist</a:t>
            </a:r>
            <a:r>
              <a:rPr lang="id-ID" sz="2400" b="1" dirty="0" smtClean="0">
                <a:solidFill>
                  <a:schemeClr val="tx1"/>
                </a:solidFill>
                <a:latin typeface="+mj-lt"/>
              </a:rPr>
              <a:t> </a:t>
            </a:r>
            <a:r>
              <a:rPr lang="id-ID" sz="2400" b="0" dirty="0" smtClean="0">
                <a:solidFill>
                  <a:schemeClr val="tx1"/>
                </a:solidFill>
                <a:latin typeface="Calibri Light"/>
                <a:cs typeface="Calibri Light"/>
              </a:rPr>
              <a:t>Slides</a:t>
            </a:r>
            <a:endParaRPr lang="id-ID" sz="2400" b="0" dirty="0">
              <a:solidFill>
                <a:schemeClr val="tx1"/>
              </a:solidFill>
              <a:latin typeface="Calibri Light"/>
              <a:cs typeface="Calibri Light"/>
            </a:endParaRPr>
          </a:p>
        </p:txBody>
      </p:sp>
    </p:spTree>
    <p:extLst>
      <p:ext uri="{BB962C8B-B14F-4D97-AF65-F5344CB8AC3E}">
        <p14:creationId xmlns:p14="http://schemas.microsoft.com/office/powerpoint/2010/main" val="31291283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xmlns:p14="http://schemas.microsoft.com/office/powerpoint/2010/main" advTm="3000"/>
    </mc:Fallback>
  </mc:AlternateContent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placeholder to table produc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2"/>
          <p:cNvSpPr>
            <a:spLocks noGrp="1" noChangeAspect="1"/>
          </p:cNvSpPr>
          <p:nvPr>
            <p:ph type="pic" sz="quarter" idx="11"/>
          </p:nvPr>
        </p:nvSpPr>
        <p:spPr>
          <a:xfrm>
            <a:off x="6997609" y="3103928"/>
            <a:ext cx="1261872" cy="1261872"/>
          </a:xfrm>
        </p:spPr>
        <p:txBody>
          <a:bodyPr>
            <a:normAutofit/>
          </a:bodyPr>
          <a:lstStyle>
            <a:lvl1pPr marL="0" indent="0">
              <a:buNone/>
              <a:defRPr sz="1200">
                <a:latin typeface="Calibri Light"/>
                <a:cs typeface="Calibri Light"/>
              </a:defRPr>
            </a:lvl1pPr>
          </a:lstStyle>
          <a:p>
            <a:endParaRPr lang="en-US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sz="quarter" idx="12"/>
          </p:nvPr>
        </p:nvSpPr>
        <p:spPr>
          <a:xfrm>
            <a:off x="10585516" y="3099321"/>
            <a:ext cx="1261872" cy="1261872"/>
          </a:xfrm>
        </p:spPr>
        <p:txBody>
          <a:bodyPr>
            <a:normAutofit/>
          </a:bodyPr>
          <a:lstStyle>
            <a:lvl1pPr marL="0" indent="0">
              <a:buNone/>
              <a:defRPr sz="1200">
                <a:latin typeface="Calibri Light"/>
                <a:cs typeface="Calibri Light"/>
              </a:defRPr>
            </a:lvl1pPr>
          </a:lstStyle>
          <a:p>
            <a:endParaRPr lang="en-US"/>
          </a:p>
        </p:txBody>
      </p:sp>
      <p:sp>
        <p:nvSpPr>
          <p:cNvPr id="18" name="Picture Placeholder 2"/>
          <p:cNvSpPr>
            <a:spLocks noGrp="1" noChangeAspect="1"/>
          </p:cNvSpPr>
          <p:nvPr>
            <p:ph type="pic" sz="quarter" idx="13"/>
          </p:nvPr>
        </p:nvSpPr>
        <p:spPr>
          <a:xfrm>
            <a:off x="13778261" y="3103928"/>
            <a:ext cx="1261872" cy="1261872"/>
          </a:xfrm>
        </p:spPr>
        <p:txBody>
          <a:bodyPr>
            <a:normAutofit/>
          </a:bodyPr>
          <a:lstStyle>
            <a:lvl1pPr marL="0" indent="0">
              <a:buNone/>
              <a:defRPr sz="1200">
                <a:latin typeface="Calibri Light"/>
                <a:cs typeface="Calibri Light"/>
              </a:defRPr>
            </a:lvl1pPr>
          </a:lstStyle>
          <a:p>
            <a:endParaRPr lang="en-US"/>
          </a:p>
        </p:txBody>
      </p:sp>
      <p:sp>
        <p:nvSpPr>
          <p:cNvPr id="19" name="Picture Placeholder 2"/>
          <p:cNvSpPr>
            <a:spLocks noGrp="1" noChangeAspect="1"/>
          </p:cNvSpPr>
          <p:nvPr>
            <p:ph type="pic" sz="quarter" idx="14"/>
          </p:nvPr>
        </p:nvSpPr>
        <p:spPr>
          <a:xfrm>
            <a:off x="16888617" y="3099321"/>
            <a:ext cx="1261872" cy="1261872"/>
          </a:xfrm>
        </p:spPr>
        <p:txBody>
          <a:bodyPr>
            <a:normAutofit/>
          </a:bodyPr>
          <a:lstStyle>
            <a:lvl1pPr marL="0" indent="0">
              <a:buNone/>
              <a:defRPr sz="1200">
                <a:latin typeface="Calibri Light"/>
                <a:cs typeface="Calibri Light"/>
              </a:defRPr>
            </a:lvl1pPr>
          </a:lstStyle>
          <a:p>
            <a:endParaRPr lang="en-US"/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sz="quarter" idx="15"/>
          </p:nvPr>
        </p:nvSpPr>
        <p:spPr>
          <a:xfrm>
            <a:off x="19793958" y="3103928"/>
            <a:ext cx="1261872" cy="1261872"/>
          </a:xfrm>
        </p:spPr>
        <p:txBody>
          <a:bodyPr>
            <a:normAutofit/>
          </a:bodyPr>
          <a:lstStyle>
            <a:lvl1pPr marL="0" indent="0">
              <a:buNone/>
              <a:defRPr sz="1200">
                <a:latin typeface="Calibri Light"/>
                <a:cs typeface="Calibri Light"/>
              </a:defRPr>
            </a:lvl1pPr>
          </a:lstStyle>
          <a:p>
            <a:endParaRPr lang="en-US"/>
          </a:p>
        </p:txBody>
      </p:sp>
      <p:sp>
        <p:nvSpPr>
          <p:cNvPr id="15" name="Freeform 30"/>
          <p:cNvSpPr>
            <a:spLocks noChangeArrowheads="1"/>
          </p:cNvSpPr>
          <p:nvPr userDrawn="1"/>
        </p:nvSpPr>
        <p:spPr bwMode="auto">
          <a:xfrm>
            <a:off x="21856474" y="12962667"/>
            <a:ext cx="350410" cy="357351"/>
          </a:xfrm>
          <a:custGeom>
            <a:avLst/>
            <a:gdLst>
              <a:gd name="T0" fmla="*/ 222 w 444"/>
              <a:gd name="T1" fmla="*/ 0 h 454"/>
              <a:gd name="T2" fmla="*/ 222 w 444"/>
              <a:gd name="T3" fmla="*/ 0 h 454"/>
              <a:gd name="T4" fmla="*/ 0 w 444"/>
              <a:gd name="T5" fmla="*/ 222 h 454"/>
              <a:gd name="T6" fmla="*/ 222 w 444"/>
              <a:gd name="T7" fmla="*/ 453 h 454"/>
              <a:gd name="T8" fmla="*/ 443 w 444"/>
              <a:gd name="T9" fmla="*/ 222 h 454"/>
              <a:gd name="T10" fmla="*/ 222 w 444"/>
              <a:gd name="T11" fmla="*/ 0 h 4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44" h="454">
                <a:moveTo>
                  <a:pt x="222" y="0"/>
                </a:moveTo>
                <a:lnTo>
                  <a:pt x="222" y="0"/>
                </a:lnTo>
                <a:cubicBezTo>
                  <a:pt x="35" y="0"/>
                  <a:pt x="0" y="45"/>
                  <a:pt x="0" y="222"/>
                </a:cubicBezTo>
                <a:cubicBezTo>
                  <a:pt x="0" y="408"/>
                  <a:pt x="35" y="453"/>
                  <a:pt x="222" y="453"/>
                </a:cubicBezTo>
                <a:cubicBezTo>
                  <a:pt x="407" y="453"/>
                  <a:pt x="443" y="408"/>
                  <a:pt x="443" y="222"/>
                </a:cubicBezTo>
                <a:cubicBezTo>
                  <a:pt x="443" y="45"/>
                  <a:pt x="407" y="0"/>
                  <a:pt x="222" y="0"/>
                </a:cubicBezTo>
              </a:path>
            </a:pathLst>
          </a:custGeom>
          <a:solidFill>
            <a:schemeClr val="accent2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>
              <a:latin typeface="Calibri Light"/>
            </a:endParaRPr>
          </a:p>
        </p:txBody>
      </p:sp>
      <p:sp>
        <p:nvSpPr>
          <p:cNvPr id="16" name="Freeform 38"/>
          <p:cNvSpPr>
            <a:spLocks noChangeArrowheads="1"/>
          </p:cNvSpPr>
          <p:nvPr userDrawn="1"/>
        </p:nvSpPr>
        <p:spPr bwMode="auto">
          <a:xfrm>
            <a:off x="21957416" y="13038867"/>
            <a:ext cx="125063" cy="216775"/>
          </a:xfrm>
          <a:custGeom>
            <a:avLst/>
            <a:gdLst>
              <a:gd name="T0" fmla="*/ 124 w 133"/>
              <a:gd name="T1" fmla="*/ 204 h 231"/>
              <a:gd name="T2" fmla="*/ 124 w 133"/>
              <a:gd name="T3" fmla="*/ 204 h 231"/>
              <a:gd name="T4" fmla="*/ 124 w 133"/>
              <a:gd name="T5" fmla="*/ 230 h 231"/>
              <a:gd name="T6" fmla="*/ 97 w 133"/>
              <a:gd name="T7" fmla="*/ 230 h 231"/>
              <a:gd name="T8" fmla="*/ 0 w 133"/>
              <a:gd name="T9" fmla="*/ 133 h 231"/>
              <a:gd name="T10" fmla="*/ 0 w 133"/>
              <a:gd name="T11" fmla="*/ 107 h 231"/>
              <a:gd name="T12" fmla="*/ 97 w 133"/>
              <a:gd name="T13" fmla="*/ 9 h 231"/>
              <a:gd name="T14" fmla="*/ 124 w 133"/>
              <a:gd name="T15" fmla="*/ 9 h 231"/>
              <a:gd name="T16" fmla="*/ 124 w 133"/>
              <a:gd name="T17" fmla="*/ 35 h 231"/>
              <a:gd name="T18" fmla="*/ 44 w 133"/>
              <a:gd name="T19" fmla="*/ 115 h 231"/>
              <a:gd name="T20" fmla="*/ 124 w 133"/>
              <a:gd name="T21" fmla="*/ 204 h 2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33" h="231">
                <a:moveTo>
                  <a:pt x="124" y="204"/>
                </a:moveTo>
                <a:lnTo>
                  <a:pt x="124" y="204"/>
                </a:lnTo>
                <a:cubicBezTo>
                  <a:pt x="132" y="213"/>
                  <a:pt x="132" y="221"/>
                  <a:pt x="124" y="230"/>
                </a:cubicBezTo>
                <a:cubicBezTo>
                  <a:pt x="115" y="230"/>
                  <a:pt x="106" y="230"/>
                  <a:pt x="97" y="230"/>
                </a:cubicBezTo>
                <a:cubicBezTo>
                  <a:pt x="0" y="133"/>
                  <a:pt x="0" y="133"/>
                  <a:pt x="0" y="133"/>
                </a:cubicBezTo>
                <a:cubicBezTo>
                  <a:pt x="0" y="124"/>
                  <a:pt x="0" y="115"/>
                  <a:pt x="0" y="107"/>
                </a:cubicBezTo>
                <a:cubicBezTo>
                  <a:pt x="97" y="9"/>
                  <a:pt x="97" y="9"/>
                  <a:pt x="97" y="9"/>
                </a:cubicBezTo>
                <a:cubicBezTo>
                  <a:pt x="106" y="0"/>
                  <a:pt x="115" y="0"/>
                  <a:pt x="124" y="9"/>
                </a:cubicBezTo>
                <a:cubicBezTo>
                  <a:pt x="132" y="17"/>
                  <a:pt x="132" y="26"/>
                  <a:pt x="124" y="35"/>
                </a:cubicBezTo>
                <a:cubicBezTo>
                  <a:pt x="44" y="115"/>
                  <a:pt x="44" y="115"/>
                  <a:pt x="44" y="115"/>
                </a:cubicBezTo>
                <a:lnTo>
                  <a:pt x="124" y="204"/>
                </a:lnTo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>
              <a:latin typeface="Calibri Light"/>
            </a:endParaRPr>
          </a:p>
        </p:txBody>
      </p:sp>
      <p:sp>
        <p:nvSpPr>
          <p:cNvPr id="17" name="Freeform 30"/>
          <p:cNvSpPr>
            <a:spLocks noChangeArrowheads="1"/>
          </p:cNvSpPr>
          <p:nvPr userDrawn="1"/>
        </p:nvSpPr>
        <p:spPr bwMode="auto">
          <a:xfrm>
            <a:off x="22272519" y="12962229"/>
            <a:ext cx="350410" cy="357351"/>
          </a:xfrm>
          <a:custGeom>
            <a:avLst/>
            <a:gdLst>
              <a:gd name="T0" fmla="*/ 222 w 444"/>
              <a:gd name="T1" fmla="*/ 0 h 454"/>
              <a:gd name="T2" fmla="*/ 222 w 444"/>
              <a:gd name="T3" fmla="*/ 0 h 454"/>
              <a:gd name="T4" fmla="*/ 0 w 444"/>
              <a:gd name="T5" fmla="*/ 222 h 454"/>
              <a:gd name="T6" fmla="*/ 222 w 444"/>
              <a:gd name="T7" fmla="*/ 453 h 454"/>
              <a:gd name="T8" fmla="*/ 443 w 444"/>
              <a:gd name="T9" fmla="*/ 222 h 454"/>
              <a:gd name="T10" fmla="*/ 222 w 444"/>
              <a:gd name="T11" fmla="*/ 0 h 4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44" h="454">
                <a:moveTo>
                  <a:pt x="222" y="0"/>
                </a:moveTo>
                <a:lnTo>
                  <a:pt x="222" y="0"/>
                </a:lnTo>
                <a:cubicBezTo>
                  <a:pt x="35" y="0"/>
                  <a:pt x="0" y="45"/>
                  <a:pt x="0" y="222"/>
                </a:cubicBezTo>
                <a:cubicBezTo>
                  <a:pt x="0" y="408"/>
                  <a:pt x="35" y="453"/>
                  <a:pt x="222" y="453"/>
                </a:cubicBezTo>
                <a:cubicBezTo>
                  <a:pt x="407" y="453"/>
                  <a:pt x="443" y="408"/>
                  <a:pt x="443" y="222"/>
                </a:cubicBezTo>
                <a:cubicBezTo>
                  <a:pt x="443" y="45"/>
                  <a:pt x="407" y="0"/>
                  <a:pt x="222" y="0"/>
                </a:cubicBezTo>
              </a:path>
            </a:pathLst>
          </a:custGeom>
          <a:solidFill>
            <a:schemeClr val="accent2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>
              <a:latin typeface="Calibri Light"/>
            </a:endParaRPr>
          </a:p>
        </p:txBody>
      </p:sp>
      <p:sp>
        <p:nvSpPr>
          <p:cNvPr id="21" name="Freeform 38"/>
          <p:cNvSpPr>
            <a:spLocks noChangeArrowheads="1"/>
          </p:cNvSpPr>
          <p:nvPr userDrawn="1"/>
        </p:nvSpPr>
        <p:spPr bwMode="auto">
          <a:xfrm flipH="1">
            <a:off x="22365174" y="13038429"/>
            <a:ext cx="124405" cy="216775"/>
          </a:xfrm>
          <a:custGeom>
            <a:avLst/>
            <a:gdLst>
              <a:gd name="T0" fmla="*/ 124 w 133"/>
              <a:gd name="T1" fmla="*/ 204 h 231"/>
              <a:gd name="T2" fmla="*/ 124 w 133"/>
              <a:gd name="T3" fmla="*/ 204 h 231"/>
              <a:gd name="T4" fmla="*/ 124 w 133"/>
              <a:gd name="T5" fmla="*/ 230 h 231"/>
              <a:gd name="T6" fmla="*/ 97 w 133"/>
              <a:gd name="T7" fmla="*/ 230 h 231"/>
              <a:gd name="T8" fmla="*/ 0 w 133"/>
              <a:gd name="T9" fmla="*/ 133 h 231"/>
              <a:gd name="T10" fmla="*/ 0 w 133"/>
              <a:gd name="T11" fmla="*/ 107 h 231"/>
              <a:gd name="T12" fmla="*/ 97 w 133"/>
              <a:gd name="T13" fmla="*/ 9 h 231"/>
              <a:gd name="T14" fmla="*/ 124 w 133"/>
              <a:gd name="T15" fmla="*/ 9 h 231"/>
              <a:gd name="T16" fmla="*/ 124 w 133"/>
              <a:gd name="T17" fmla="*/ 35 h 231"/>
              <a:gd name="T18" fmla="*/ 44 w 133"/>
              <a:gd name="T19" fmla="*/ 115 h 231"/>
              <a:gd name="T20" fmla="*/ 124 w 133"/>
              <a:gd name="T21" fmla="*/ 204 h 2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33" h="231">
                <a:moveTo>
                  <a:pt x="124" y="204"/>
                </a:moveTo>
                <a:lnTo>
                  <a:pt x="124" y="204"/>
                </a:lnTo>
                <a:cubicBezTo>
                  <a:pt x="132" y="213"/>
                  <a:pt x="132" y="221"/>
                  <a:pt x="124" y="230"/>
                </a:cubicBezTo>
                <a:cubicBezTo>
                  <a:pt x="115" y="230"/>
                  <a:pt x="106" y="230"/>
                  <a:pt x="97" y="230"/>
                </a:cubicBezTo>
                <a:cubicBezTo>
                  <a:pt x="0" y="133"/>
                  <a:pt x="0" y="133"/>
                  <a:pt x="0" y="133"/>
                </a:cubicBezTo>
                <a:cubicBezTo>
                  <a:pt x="0" y="124"/>
                  <a:pt x="0" y="115"/>
                  <a:pt x="0" y="107"/>
                </a:cubicBezTo>
                <a:cubicBezTo>
                  <a:pt x="97" y="9"/>
                  <a:pt x="97" y="9"/>
                  <a:pt x="97" y="9"/>
                </a:cubicBezTo>
                <a:cubicBezTo>
                  <a:pt x="106" y="0"/>
                  <a:pt x="115" y="0"/>
                  <a:pt x="124" y="9"/>
                </a:cubicBezTo>
                <a:cubicBezTo>
                  <a:pt x="132" y="17"/>
                  <a:pt x="132" y="26"/>
                  <a:pt x="124" y="35"/>
                </a:cubicBezTo>
                <a:cubicBezTo>
                  <a:pt x="44" y="115"/>
                  <a:pt x="44" y="115"/>
                  <a:pt x="44" y="115"/>
                </a:cubicBezTo>
                <a:lnTo>
                  <a:pt x="124" y="204"/>
                </a:lnTo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>
              <a:latin typeface="Calibri Light"/>
            </a:endParaRPr>
          </a:p>
        </p:txBody>
      </p:sp>
      <p:sp>
        <p:nvSpPr>
          <p:cNvPr id="22" name="Teardrop 21"/>
          <p:cNvSpPr/>
          <p:nvPr userDrawn="1"/>
        </p:nvSpPr>
        <p:spPr>
          <a:xfrm>
            <a:off x="23076810" y="811398"/>
            <a:ext cx="712976" cy="712954"/>
          </a:xfrm>
          <a:prstGeom prst="teardrop">
            <a:avLst/>
          </a:prstGeom>
          <a:solidFill>
            <a:schemeClr val="accent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Calibri Light"/>
            </a:endParaRPr>
          </a:p>
        </p:txBody>
      </p:sp>
      <p:sp>
        <p:nvSpPr>
          <p:cNvPr id="23" name="TextBox 22"/>
          <p:cNvSpPr txBox="1"/>
          <p:nvPr userDrawn="1"/>
        </p:nvSpPr>
        <p:spPr>
          <a:xfrm>
            <a:off x="23056468" y="819678"/>
            <a:ext cx="792450" cy="615517"/>
          </a:xfrm>
          <a:prstGeom prst="rect">
            <a:avLst/>
          </a:prstGeom>
          <a:noFill/>
        </p:spPr>
        <p:txBody>
          <a:bodyPr wrap="none" lIns="182843" tIns="91422" rIns="182843" bIns="91422" rtlCol="0">
            <a:spAutoFit/>
          </a:bodyPr>
          <a:lstStyle/>
          <a:p>
            <a:pPr algn="ctr"/>
            <a:fld id="{260E2A6B-A809-4840-BF14-8648BC0BDF87}" type="slidenum">
              <a:rPr lang="id-ID" sz="2800" b="1" smtClean="0">
                <a:solidFill>
                  <a:schemeClr val="bg1"/>
                </a:solidFill>
                <a:latin typeface="Calibri Light"/>
                <a:cs typeface="Calibri Light"/>
              </a:rPr>
              <a:pPr algn="ctr"/>
              <a:t>‹#›</a:t>
            </a:fld>
            <a:endParaRPr lang="id-ID" sz="2800">
              <a:solidFill>
                <a:schemeClr val="bg1"/>
              </a:solidFill>
              <a:latin typeface="Calibri Light"/>
              <a:cs typeface="Calibri Light"/>
            </a:endParaRPr>
          </a:p>
        </p:txBody>
      </p:sp>
      <p:sp>
        <p:nvSpPr>
          <p:cNvPr id="25" name="TextBox 24"/>
          <p:cNvSpPr txBox="1"/>
          <p:nvPr userDrawn="1"/>
        </p:nvSpPr>
        <p:spPr>
          <a:xfrm>
            <a:off x="1625380" y="12834421"/>
            <a:ext cx="36550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2400" b="1" dirty="0" smtClean="0">
                <a:solidFill>
                  <a:schemeClr val="tx1"/>
                </a:solidFill>
                <a:latin typeface="Lato Regular"/>
                <a:cs typeface="Lato Regular"/>
              </a:rPr>
              <a:t>Capitalist</a:t>
            </a:r>
            <a:r>
              <a:rPr lang="id-ID" sz="2400" b="1" dirty="0" smtClean="0">
                <a:solidFill>
                  <a:schemeClr val="tx1"/>
                </a:solidFill>
                <a:latin typeface="+mj-lt"/>
              </a:rPr>
              <a:t> </a:t>
            </a:r>
            <a:r>
              <a:rPr lang="id-ID" sz="2400" b="0" dirty="0" smtClean="0">
                <a:solidFill>
                  <a:schemeClr val="tx1"/>
                </a:solidFill>
                <a:latin typeface="Calibri Light"/>
                <a:cs typeface="Calibri Light"/>
              </a:rPr>
              <a:t>Slides</a:t>
            </a:r>
            <a:endParaRPr lang="id-ID" sz="2400" b="0" dirty="0">
              <a:solidFill>
                <a:schemeClr val="tx1"/>
              </a:solidFill>
              <a:latin typeface="Calibri Light"/>
              <a:cs typeface="Calibri Light"/>
            </a:endParaRPr>
          </a:p>
        </p:txBody>
      </p:sp>
    </p:spTree>
    <p:extLst>
      <p:ext uri="{BB962C8B-B14F-4D97-AF65-F5344CB8AC3E}">
        <p14:creationId xmlns:p14="http://schemas.microsoft.com/office/powerpoint/2010/main" val="32775796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xmlns:p14="http://schemas.microsoft.com/office/powerpoint/2010/main" advTm="3000"/>
    </mc:Fallback>
  </mc:AlternateContent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eam-Suppo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13"/>
          <p:cNvSpPr>
            <a:spLocks noGrp="1" noChangeAspect="1"/>
          </p:cNvSpPr>
          <p:nvPr>
            <p:ph type="pic" sz="quarter" idx="10" hasCustomPrompt="1"/>
          </p:nvPr>
        </p:nvSpPr>
        <p:spPr>
          <a:xfrm>
            <a:off x="2735617" y="3206029"/>
            <a:ext cx="2519228" cy="2517622"/>
          </a:xfrm>
          <a:prstGeom prst="ellipse">
            <a:avLst/>
          </a:prstGeom>
        </p:spPr>
        <p:txBody>
          <a:bodyPr>
            <a:noAutofit/>
          </a:bodyPr>
          <a:lstStyle>
            <a:lvl1pPr marL="0" indent="0">
              <a:lnSpc>
                <a:spcPct val="130000"/>
              </a:lnSpc>
              <a:buNone/>
              <a:defRPr sz="2400" baseline="0"/>
            </a:lvl1pPr>
          </a:lstStyle>
          <a:p>
            <a:r>
              <a:rPr lang="en-US" smtClean="0"/>
              <a:t>Drag  Your Picture Here</a:t>
            </a:r>
            <a:endParaRPr lang="en-US"/>
          </a:p>
        </p:txBody>
      </p:sp>
      <p:sp>
        <p:nvSpPr>
          <p:cNvPr id="75" name="Picture Placeholder 13"/>
          <p:cNvSpPr>
            <a:spLocks noGrp="1" noChangeAspect="1"/>
          </p:cNvSpPr>
          <p:nvPr>
            <p:ph type="pic" sz="quarter" idx="11" hasCustomPrompt="1"/>
          </p:nvPr>
        </p:nvSpPr>
        <p:spPr>
          <a:xfrm>
            <a:off x="8266908" y="3185107"/>
            <a:ext cx="2519228" cy="2517622"/>
          </a:xfrm>
          <a:prstGeom prst="ellipse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130000"/>
              </a:lnSpc>
              <a:buNone/>
              <a:defRPr sz="2400"/>
            </a:lvl1pPr>
          </a:lstStyle>
          <a:p>
            <a:r>
              <a:rPr lang="en-US" smtClean="0"/>
              <a:t>Drag  Your Picture Here</a:t>
            </a:r>
            <a:endParaRPr lang="en-US"/>
          </a:p>
        </p:txBody>
      </p:sp>
      <p:sp>
        <p:nvSpPr>
          <p:cNvPr id="76" name="Picture Placeholder 13"/>
          <p:cNvSpPr>
            <a:spLocks noGrp="1" noChangeAspect="1"/>
          </p:cNvSpPr>
          <p:nvPr>
            <p:ph type="pic" sz="quarter" idx="12" hasCustomPrompt="1"/>
          </p:nvPr>
        </p:nvSpPr>
        <p:spPr>
          <a:xfrm>
            <a:off x="13676411" y="3218013"/>
            <a:ext cx="2519228" cy="2517622"/>
          </a:xfrm>
          <a:prstGeom prst="ellipse">
            <a:avLst/>
          </a:prstGeom>
        </p:spPr>
        <p:txBody>
          <a:bodyPr>
            <a:normAutofit/>
          </a:bodyPr>
          <a:lstStyle>
            <a:lvl1pPr marL="0" marR="0" indent="0" algn="l" defTabSz="1828434" rtl="0" eaLnBrk="1" fontAlgn="auto" latinLnBrk="0" hangingPunct="1">
              <a:lnSpc>
                <a:spcPct val="130000"/>
              </a:lnSpc>
              <a:spcBef>
                <a:spcPts val="2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400"/>
            </a:lvl1pPr>
          </a:lstStyle>
          <a:p>
            <a:r>
              <a:rPr lang="en-US" smtClean="0"/>
              <a:t>Drag  Your Picture Here</a:t>
            </a:r>
          </a:p>
          <a:p>
            <a:endParaRPr lang="en-US"/>
          </a:p>
        </p:txBody>
      </p:sp>
      <p:sp>
        <p:nvSpPr>
          <p:cNvPr id="77" name="Picture Placeholder 13"/>
          <p:cNvSpPr>
            <a:spLocks noGrp="1" noChangeAspect="1"/>
          </p:cNvSpPr>
          <p:nvPr>
            <p:ph type="pic" sz="quarter" idx="13" hasCustomPrompt="1"/>
          </p:nvPr>
        </p:nvSpPr>
        <p:spPr>
          <a:xfrm>
            <a:off x="19123672" y="3218013"/>
            <a:ext cx="2519228" cy="2517622"/>
          </a:xfrm>
          <a:prstGeom prst="ellipse">
            <a:avLst/>
          </a:prstGeom>
        </p:spPr>
        <p:txBody>
          <a:bodyPr>
            <a:normAutofit/>
          </a:bodyPr>
          <a:lstStyle>
            <a:lvl1pPr marL="0" marR="0" indent="0" algn="l" defTabSz="1828434" rtl="0" eaLnBrk="1" fontAlgn="auto" latinLnBrk="0" hangingPunct="1">
              <a:lnSpc>
                <a:spcPct val="130000"/>
              </a:lnSpc>
              <a:spcBef>
                <a:spcPts val="2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400"/>
            </a:lvl1pPr>
          </a:lstStyle>
          <a:p>
            <a:r>
              <a:rPr lang="en-US" smtClean="0"/>
              <a:t>Drag  Your Picture Here</a:t>
            </a:r>
          </a:p>
          <a:p>
            <a:endParaRPr lang="en-US"/>
          </a:p>
        </p:txBody>
      </p:sp>
      <p:sp>
        <p:nvSpPr>
          <p:cNvPr id="78" name="Picture Placeholder 13"/>
          <p:cNvSpPr>
            <a:spLocks noGrp="1" noChangeAspect="1"/>
          </p:cNvSpPr>
          <p:nvPr>
            <p:ph type="pic" sz="quarter" idx="14" hasCustomPrompt="1"/>
          </p:nvPr>
        </p:nvSpPr>
        <p:spPr>
          <a:xfrm>
            <a:off x="16424238" y="8108515"/>
            <a:ext cx="2519228" cy="2517622"/>
          </a:xfrm>
          <a:prstGeom prst="ellipse">
            <a:avLst/>
          </a:prstGeom>
        </p:spPr>
        <p:txBody>
          <a:bodyPr>
            <a:normAutofit/>
          </a:bodyPr>
          <a:lstStyle>
            <a:lvl1pPr>
              <a:lnSpc>
                <a:spcPct val="130000"/>
              </a:lnSpc>
              <a:defRPr sz="2400"/>
            </a:lvl1pPr>
          </a:lstStyle>
          <a:p>
            <a:r>
              <a:rPr lang="en-US" smtClean="0"/>
              <a:t>Drag  Your Picture Here</a:t>
            </a:r>
            <a:endParaRPr lang="en-US"/>
          </a:p>
        </p:txBody>
      </p:sp>
      <p:sp>
        <p:nvSpPr>
          <p:cNvPr id="79" name="Picture Placeholder 13"/>
          <p:cNvSpPr>
            <a:spLocks noGrp="1" noChangeAspect="1"/>
          </p:cNvSpPr>
          <p:nvPr>
            <p:ph type="pic" sz="quarter" idx="15" hasCustomPrompt="1"/>
          </p:nvPr>
        </p:nvSpPr>
        <p:spPr>
          <a:xfrm>
            <a:off x="10996206" y="8108515"/>
            <a:ext cx="2519228" cy="2517622"/>
          </a:xfrm>
          <a:prstGeom prst="ellipse">
            <a:avLst/>
          </a:prstGeom>
        </p:spPr>
        <p:txBody>
          <a:bodyPr>
            <a:normAutofit/>
          </a:bodyPr>
          <a:lstStyle>
            <a:lvl1pPr marL="0" marR="0" indent="0" algn="l" defTabSz="1828434" rtl="0" eaLnBrk="1" fontAlgn="auto" latinLnBrk="0" hangingPunct="1">
              <a:lnSpc>
                <a:spcPct val="130000"/>
              </a:lnSpc>
              <a:spcBef>
                <a:spcPts val="2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400"/>
            </a:lvl1pPr>
          </a:lstStyle>
          <a:p>
            <a:r>
              <a:rPr lang="en-US" smtClean="0"/>
              <a:t>Drag  Your Picture Here</a:t>
            </a:r>
          </a:p>
          <a:p>
            <a:endParaRPr lang="en-US"/>
          </a:p>
        </p:txBody>
      </p:sp>
      <p:sp>
        <p:nvSpPr>
          <p:cNvPr id="80" name="Picture Placeholder 13"/>
          <p:cNvSpPr>
            <a:spLocks noGrp="1" noChangeAspect="1"/>
          </p:cNvSpPr>
          <p:nvPr>
            <p:ph type="pic" sz="quarter" idx="16" hasCustomPrompt="1"/>
          </p:nvPr>
        </p:nvSpPr>
        <p:spPr>
          <a:xfrm>
            <a:off x="5510708" y="8080093"/>
            <a:ext cx="2519228" cy="2517622"/>
          </a:xfrm>
          <a:prstGeom prst="ellipse">
            <a:avLst/>
          </a:prstGeom>
        </p:spPr>
        <p:txBody>
          <a:bodyPr>
            <a:normAutofit/>
          </a:bodyPr>
          <a:lstStyle>
            <a:lvl1pPr marL="0" marR="0" indent="0" algn="l" defTabSz="1828434" rtl="0" eaLnBrk="1" fontAlgn="auto" latinLnBrk="0" hangingPunct="1">
              <a:lnSpc>
                <a:spcPct val="130000"/>
              </a:lnSpc>
              <a:spcBef>
                <a:spcPts val="2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400"/>
            </a:lvl1pPr>
          </a:lstStyle>
          <a:p>
            <a:r>
              <a:rPr lang="en-US" smtClean="0"/>
              <a:t>Drag  Your Picture Here</a:t>
            </a:r>
          </a:p>
          <a:p>
            <a:endParaRPr lang="en-US"/>
          </a:p>
        </p:txBody>
      </p:sp>
      <p:sp>
        <p:nvSpPr>
          <p:cNvPr id="15" name="Freeform 30"/>
          <p:cNvSpPr>
            <a:spLocks noChangeArrowheads="1"/>
          </p:cNvSpPr>
          <p:nvPr userDrawn="1"/>
        </p:nvSpPr>
        <p:spPr bwMode="auto">
          <a:xfrm>
            <a:off x="21856474" y="12962667"/>
            <a:ext cx="350410" cy="357351"/>
          </a:xfrm>
          <a:custGeom>
            <a:avLst/>
            <a:gdLst>
              <a:gd name="T0" fmla="*/ 222 w 444"/>
              <a:gd name="T1" fmla="*/ 0 h 454"/>
              <a:gd name="T2" fmla="*/ 222 w 444"/>
              <a:gd name="T3" fmla="*/ 0 h 454"/>
              <a:gd name="T4" fmla="*/ 0 w 444"/>
              <a:gd name="T5" fmla="*/ 222 h 454"/>
              <a:gd name="T6" fmla="*/ 222 w 444"/>
              <a:gd name="T7" fmla="*/ 453 h 454"/>
              <a:gd name="T8" fmla="*/ 443 w 444"/>
              <a:gd name="T9" fmla="*/ 222 h 454"/>
              <a:gd name="T10" fmla="*/ 222 w 444"/>
              <a:gd name="T11" fmla="*/ 0 h 4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44" h="454">
                <a:moveTo>
                  <a:pt x="222" y="0"/>
                </a:moveTo>
                <a:lnTo>
                  <a:pt x="222" y="0"/>
                </a:lnTo>
                <a:cubicBezTo>
                  <a:pt x="35" y="0"/>
                  <a:pt x="0" y="45"/>
                  <a:pt x="0" y="222"/>
                </a:cubicBezTo>
                <a:cubicBezTo>
                  <a:pt x="0" y="408"/>
                  <a:pt x="35" y="453"/>
                  <a:pt x="222" y="453"/>
                </a:cubicBezTo>
                <a:cubicBezTo>
                  <a:pt x="407" y="453"/>
                  <a:pt x="443" y="408"/>
                  <a:pt x="443" y="222"/>
                </a:cubicBezTo>
                <a:cubicBezTo>
                  <a:pt x="443" y="45"/>
                  <a:pt x="407" y="0"/>
                  <a:pt x="222" y="0"/>
                </a:cubicBezTo>
              </a:path>
            </a:pathLst>
          </a:custGeom>
          <a:solidFill>
            <a:schemeClr val="accent2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>
              <a:latin typeface="Calibri Light"/>
            </a:endParaRPr>
          </a:p>
        </p:txBody>
      </p:sp>
      <p:sp>
        <p:nvSpPr>
          <p:cNvPr id="16" name="Freeform 38"/>
          <p:cNvSpPr>
            <a:spLocks noChangeArrowheads="1"/>
          </p:cNvSpPr>
          <p:nvPr userDrawn="1"/>
        </p:nvSpPr>
        <p:spPr bwMode="auto">
          <a:xfrm>
            <a:off x="21957416" y="13038867"/>
            <a:ext cx="125063" cy="216775"/>
          </a:xfrm>
          <a:custGeom>
            <a:avLst/>
            <a:gdLst>
              <a:gd name="T0" fmla="*/ 124 w 133"/>
              <a:gd name="T1" fmla="*/ 204 h 231"/>
              <a:gd name="T2" fmla="*/ 124 w 133"/>
              <a:gd name="T3" fmla="*/ 204 h 231"/>
              <a:gd name="T4" fmla="*/ 124 w 133"/>
              <a:gd name="T5" fmla="*/ 230 h 231"/>
              <a:gd name="T6" fmla="*/ 97 w 133"/>
              <a:gd name="T7" fmla="*/ 230 h 231"/>
              <a:gd name="T8" fmla="*/ 0 w 133"/>
              <a:gd name="T9" fmla="*/ 133 h 231"/>
              <a:gd name="T10" fmla="*/ 0 w 133"/>
              <a:gd name="T11" fmla="*/ 107 h 231"/>
              <a:gd name="T12" fmla="*/ 97 w 133"/>
              <a:gd name="T13" fmla="*/ 9 h 231"/>
              <a:gd name="T14" fmla="*/ 124 w 133"/>
              <a:gd name="T15" fmla="*/ 9 h 231"/>
              <a:gd name="T16" fmla="*/ 124 w 133"/>
              <a:gd name="T17" fmla="*/ 35 h 231"/>
              <a:gd name="T18" fmla="*/ 44 w 133"/>
              <a:gd name="T19" fmla="*/ 115 h 231"/>
              <a:gd name="T20" fmla="*/ 124 w 133"/>
              <a:gd name="T21" fmla="*/ 204 h 2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33" h="231">
                <a:moveTo>
                  <a:pt x="124" y="204"/>
                </a:moveTo>
                <a:lnTo>
                  <a:pt x="124" y="204"/>
                </a:lnTo>
                <a:cubicBezTo>
                  <a:pt x="132" y="213"/>
                  <a:pt x="132" y="221"/>
                  <a:pt x="124" y="230"/>
                </a:cubicBezTo>
                <a:cubicBezTo>
                  <a:pt x="115" y="230"/>
                  <a:pt x="106" y="230"/>
                  <a:pt x="97" y="230"/>
                </a:cubicBezTo>
                <a:cubicBezTo>
                  <a:pt x="0" y="133"/>
                  <a:pt x="0" y="133"/>
                  <a:pt x="0" y="133"/>
                </a:cubicBezTo>
                <a:cubicBezTo>
                  <a:pt x="0" y="124"/>
                  <a:pt x="0" y="115"/>
                  <a:pt x="0" y="107"/>
                </a:cubicBezTo>
                <a:cubicBezTo>
                  <a:pt x="97" y="9"/>
                  <a:pt x="97" y="9"/>
                  <a:pt x="97" y="9"/>
                </a:cubicBezTo>
                <a:cubicBezTo>
                  <a:pt x="106" y="0"/>
                  <a:pt x="115" y="0"/>
                  <a:pt x="124" y="9"/>
                </a:cubicBezTo>
                <a:cubicBezTo>
                  <a:pt x="132" y="17"/>
                  <a:pt x="132" y="26"/>
                  <a:pt x="124" y="35"/>
                </a:cubicBezTo>
                <a:cubicBezTo>
                  <a:pt x="44" y="115"/>
                  <a:pt x="44" y="115"/>
                  <a:pt x="44" y="115"/>
                </a:cubicBezTo>
                <a:lnTo>
                  <a:pt x="124" y="204"/>
                </a:lnTo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>
              <a:latin typeface="Calibri Light"/>
            </a:endParaRPr>
          </a:p>
        </p:txBody>
      </p:sp>
      <p:sp>
        <p:nvSpPr>
          <p:cNvPr id="17" name="Freeform 30"/>
          <p:cNvSpPr>
            <a:spLocks noChangeArrowheads="1"/>
          </p:cNvSpPr>
          <p:nvPr userDrawn="1"/>
        </p:nvSpPr>
        <p:spPr bwMode="auto">
          <a:xfrm>
            <a:off x="22272519" y="12962229"/>
            <a:ext cx="350410" cy="357351"/>
          </a:xfrm>
          <a:custGeom>
            <a:avLst/>
            <a:gdLst>
              <a:gd name="T0" fmla="*/ 222 w 444"/>
              <a:gd name="T1" fmla="*/ 0 h 454"/>
              <a:gd name="T2" fmla="*/ 222 w 444"/>
              <a:gd name="T3" fmla="*/ 0 h 454"/>
              <a:gd name="T4" fmla="*/ 0 w 444"/>
              <a:gd name="T5" fmla="*/ 222 h 454"/>
              <a:gd name="T6" fmla="*/ 222 w 444"/>
              <a:gd name="T7" fmla="*/ 453 h 454"/>
              <a:gd name="T8" fmla="*/ 443 w 444"/>
              <a:gd name="T9" fmla="*/ 222 h 454"/>
              <a:gd name="T10" fmla="*/ 222 w 444"/>
              <a:gd name="T11" fmla="*/ 0 h 4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44" h="454">
                <a:moveTo>
                  <a:pt x="222" y="0"/>
                </a:moveTo>
                <a:lnTo>
                  <a:pt x="222" y="0"/>
                </a:lnTo>
                <a:cubicBezTo>
                  <a:pt x="35" y="0"/>
                  <a:pt x="0" y="45"/>
                  <a:pt x="0" y="222"/>
                </a:cubicBezTo>
                <a:cubicBezTo>
                  <a:pt x="0" y="408"/>
                  <a:pt x="35" y="453"/>
                  <a:pt x="222" y="453"/>
                </a:cubicBezTo>
                <a:cubicBezTo>
                  <a:pt x="407" y="453"/>
                  <a:pt x="443" y="408"/>
                  <a:pt x="443" y="222"/>
                </a:cubicBezTo>
                <a:cubicBezTo>
                  <a:pt x="443" y="45"/>
                  <a:pt x="407" y="0"/>
                  <a:pt x="222" y="0"/>
                </a:cubicBezTo>
              </a:path>
            </a:pathLst>
          </a:custGeom>
          <a:solidFill>
            <a:schemeClr val="accent2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>
              <a:latin typeface="Calibri Light"/>
            </a:endParaRPr>
          </a:p>
        </p:txBody>
      </p:sp>
      <p:sp>
        <p:nvSpPr>
          <p:cNvPr id="18" name="Freeform 38"/>
          <p:cNvSpPr>
            <a:spLocks noChangeArrowheads="1"/>
          </p:cNvSpPr>
          <p:nvPr userDrawn="1"/>
        </p:nvSpPr>
        <p:spPr bwMode="auto">
          <a:xfrm flipH="1">
            <a:off x="22365174" y="13038429"/>
            <a:ext cx="124405" cy="216775"/>
          </a:xfrm>
          <a:custGeom>
            <a:avLst/>
            <a:gdLst>
              <a:gd name="T0" fmla="*/ 124 w 133"/>
              <a:gd name="T1" fmla="*/ 204 h 231"/>
              <a:gd name="T2" fmla="*/ 124 w 133"/>
              <a:gd name="T3" fmla="*/ 204 h 231"/>
              <a:gd name="T4" fmla="*/ 124 w 133"/>
              <a:gd name="T5" fmla="*/ 230 h 231"/>
              <a:gd name="T6" fmla="*/ 97 w 133"/>
              <a:gd name="T7" fmla="*/ 230 h 231"/>
              <a:gd name="T8" fmla="*/ 0 w 133"/>
              <a:gd name="T9" fmla="*/ 133 h 231"/>
              <a:gd name="T10" fmla="*/ 0 w 133"/>
              <a:gd name="T11" fmla="*/ 107 h 231"/>
              <a:gd name="T12" fmla="*/ 97 w 133"/>
              <a:gd name="T13" fmla="*/ 9 h 231"/>
              <a:gd name="T14" fmla="*/ 124 w 133"/>
              <a:gd name="T15" fmla="*/ 9 h 231"/>
              <a:gd name="T16" fmla="*/ 124 w 133"/>
              <a:gd name="T17" fmla="*/ 35 h 231"/>
              <a:gd name="T18" fmla="*/ 44 w 133"/>
              <a:gd name="T19" fmla="*/ 115 h 231"/>
              <a:gd name="T20" fmla="*/ 124 w 133"/>
              <a:gd name="T21" fmla="*/ 204 h 2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33" h="231">
                <a:moveTo>
                  <a:pt x="124" y="204"/>
                </a:moveTo>
                <a:lnTo>
                  <a:pt x="124" y="204"/>
                </a:lnTo>
                <a:cubicBezTo>
                  <a:pt x="132" y="213"/>
                  <a:pt x="132" y="221"/>
                  <a:pt x="124" y="230"/>
                </a:cubicBezTo>
                <a:cubicBezTo>
                  <a:pt x="115" y="230"/>
                  <a:pt x="106" y="230"/>
                  <a:pt x="97" y="230"/>
                </a:cubicBezTo>
                <a:cubicBezTo>
                  <a:pt x="0" y="133"/>
                  <a:pt x="0" y="133"/>
                  <a:pt x="0" y="133"/>
                </a:cubicBezTo>
                <a:cubicBezTo>
                  <a:pt x="0" y="124"/>
                  <a:pt x="0" y="115"/>
                  <a:pt x="0" y="107"/>
                </a:cubicBezTo>
                <a:cubicBezTo>
                  <a:pt x="97" y="9"/>
                  <a:pt x="97" y="9"/>
                  <a:pt x="97" y="9"/>
                </a:cubicBezTo>
                <a:cubicBezTo>
                  <a:pt x="106" y="0"/>
                  <a:pt x="115" y="0"/>
                  <a:pt x="124" y="9"/>
                </a:cubicBezTo>
                <a:cubicBezTo>
                  <a:pt x="132" y="17"/>
                  <a:pt x="132" y="26"/>
                  <a:pt x="124" y="35"/>
                </a:cubicBezTo>
                <a:cubicBezTo>
                  <a:pt x="44" y="115"/>
                  <a:pt x="44" y="115"/>
                  <a:pt x="44" y="115"/>
                </a:cubicBezTo>
                <a:lnTo>
                  <a:pt x="124" y="204"/>
                </a:lnTo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>
              <a:latin typeface="Calibri Light"/>
            </a:endParaRPr>
          </a:p>
        </p:txBody>
      </p:sp>
      <p:sp>
        <p:nvSpPr>
          <p:cNvPr id="19" name="Teardrop 18"/>
          <p:cNvSpPr/>
          <p:nvPr userDrawn="1"/>
        </p:nvSpPr>
        <p:spPr>
          <a:xfrm>
            <a:off x="23076810" y="811398"/>
            <a:ext cx="712976" cy="712954"/>
          </a:xfrm>
          <a:prstGeom prst="teardrop">
            <a:avLst/>
          </a:prstGeom>
          <a:solidFill>
            <a:schemeClr val="accent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Calibri Light"/>
            </a:endParaRPr>
          </a:p>
        </p:txBody>
      </p:sp>
      <p:sp>
        <p:nvSpPr>
          <p:cNvPr id="20" name="TextBox 19"/>
          <p:cNvSpPr txBox="1"/>
          <p:nvPr userDrawn="1"/>
        </p:nvSpPr>
        <p:spPr>
          <a:xfrm>
            <a:off x="23056468" y="819678"/>
            <a:ext cx="792450" cy="615517"/>
          </a:xfrm>
          <a:prstGeom prst="rect">
            <a:avLst/>
          </a:prstGeom>
          <a:noFill/>
        </p:spPr>
        <p:txBody>
          <a:bodyPr wrap="none" lIns="182843" tIns="91422" rIns="182843" bIns="91422" rtlCol="0">
            <a:spAutoFit/>
          </a:bodyPr>
          <a:lstStyle/>
          <a:p>
            <a:pPr algn="ctr"/>
            <a:fld id="{260E2A6B-A809-4840-BF14-8648BC0BDF87}" type="slidenum">
              <a:rPr lang="id-ID" sz="2800" b="1" smtClean="0">
                <a:solidFill>
                  <a:schemeClr val="bg1"/>
                </a:solidFill>
                <a:latin typeface="Calibri Light"/>
                <a:cs typeface="Calibri Light"/>
              </a:rPr>
              <a:pPr algn="ctr"/>
              <a:t>‹#›</a:t>
            </a:fld>
            <a:endParaRPr lang="id-ID" sz="2800">
              <a:solidFill>
                <a:schemeClr val="bg1"/>
              </a:solidFill>
              <a:latin typeface="Calibri Light"/>
              <a:cs typeface="Calibri Light"/>
            </a:endParaRPr>
          </a:p>
        </p:txBody>
      </p:sp>
      <p:sp>
        <p:nvSpPr>
          <p:cNvPr id="22" name="TextBox 21"/>
          <p:cNvSpPr txBox="1"/>
          <p:nvPr userDrawn="1"/>
        </p:nvSpPr>
        <p:spPr>
          <a:xfrm>
            <a:off x="1625380" y="12834421"/>
            <a:ext cx="36550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2400" b="1" dirty="0" smtClean="0">
                <a:solidFill>
                  <a:schemeClr val="tx1"/>
                </a:solidFill>
                <a:latin typeface="Lato Regular"/>
                <a:cs typeface="Lato Regular"/>
              </a:rPr>
              <a:t>Capitalist</a:t>
            </a:r>
            <a:r>
              <a:rPr lang="id-ID" sz="2400" b="1" dirty="0" smtClean="0">
                <a:solidFill>
                  <a:schemeClr val="tx1"/>
                </a:solidFill>
                <a:latin typeface="+mj-lt"/>
              </a:rPr>
              <a:t> </a:t>
            </a:r>
            <a:r>
              <a:rPr lang="id-ID" sz="2400" b="0" dirty="0" smtClean="0">
                <a:solidFill>
                  <a:schemeClr val="tx1"/>
                </a:solidFill>
                <a:latin typeface="Calibri Light"/>
                <a:cs typeface="Calibri Light"/>
              </a:rPr>
              <a:t>Slides</a:t>
            </a:r>
            <a:endParaRPr lang="id-ID" sz="2400" b="0" dirty="0">
              <a:solidFill>
                <a:schemeClr val="tx1"/>
              </a:solidFill>
              <a:latin typeface="Calibri Light"/>
              <a:cs typeface="Calibri Light"/>
            </a:endParaRPr>
          </a:p>
        </p:txBody>
      </p:sp>
    </p:spTree>
    <p:extLst>
      <p:ext uri="{BB962C8B-B14F-4D97-AF65-F5344CB8AC3E}">
        <p14:creationId xmlns:p14="http://schemas.microsoft.com/office/powerpoint/2010/main" val="11264476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xmlns:p14="http://schemas.microsoft.com/office/powerpoint/2010/main" advTm="3000"/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alState Cat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icture Placeholder 2"/>
          <p:cNvSpPr>
            <a:spLocks noGrp="1"/>
          </p:cNvSpPr>
          <p:nvPr>
            <p:ph type="pic" sz="quarter" idx="23"/>
          </p:nvPr>
        </p:nvSpPr>
        <p:spPr>
          <a:xfrm>
            <a:off x="3189847" y="8070082"/>
            <a:ext cx="5971032" cy="4130738"/>
          </a:xfrm>
        </p:spPr>
        <p:txBody>
          <a:bodyPr anchor="t"/>
          <a:lstStyle>
            <a:lvl1pPr marL="0" indent="0" algn="ctr">
              <a:buNone/>
              <a:defRPr/>
            </a:lvl1pPr>
          </a:lstStyle>
          <a:p>
            <a:r>
              <a:rPr lang="en-US" dirty="0" smtClean="0"/>
              <a:t>Drag picture to placeholder or click icon to add</a:t>
            </a:r>
            <a:endParaRPr lang="id-ID" dirty="0"/>
          </a:p>
        </p:txBody>
      </p:sp>
      <p:sp>
        <p:nvSpPr>
          <p:cNvPr id="32" name="Picture Placeholder 2"/>
          <p:cNvSpPr>
            <a:spLocks noGrp="1"/>
          </p:cNvSpPr>
          <p:nvPr>
            <p:ph type="pic" sz="quarter" idx="24"/>
          </p:nvPr>
        </p:nvSpPr>
        <p:spPr>
          <a:xfrm>
            <a:off x="9206200" y="2811131"/>
            <a:ext cx="5967447" cy="4130738"/>
          </a:xfrm>
        </p:spPr>
        <p:txBody>
          <a:bodyPr anchor="t"/>
          <a:lstStyle>
            <a:lvl1pPr marL="0" indent="0" algn="ctr">
              <a:buNone/>
              <a:defRPr/>
            </a:lvl1pPr>
          </a:lstStyle>
          <a:p>
            <a:r>
              <a:rPr lang="en-US" dirty="0" smtClean="0"/>
              <a:t>Drag picture to placeholder or click icon to add</a:t>
            </a:r>
            <a:endParaRPr lang="id-ID" dirty="0"/>
          </a:p>
        </p:txBody>
      </p:sp>
      <p:sp>
        <p:nvSpPr>
          <p:cNvPr id="33" name="Picture Placeholder 2"/>
          <p:cNvSpPr>
            <a:spLocks noGrp="1"/>
          </p:cNvSpPr>
          <p:nvPr>
            <p:ph type="pic" sz="quarter" idx="25"/>
          </p:nvPr>
        </p:nvSpPr>
        <p:spPr>
          <a:xfrm>
            <a:off x="15199521" y="8070082"/>
            <a:ext cx="5971032" cy="4130738"/>
          </a:xfrm>
        </p:spPr>
        <p:txBody>
          <a:bodyPr anchor="t"/>
          <a:lstStyle>
            <a:lvl1pPr marL="0" indent="0" algn="ctr">
              <a:buNone/>
              <a:defRPr/>
            </a:lvl1pPr>
          </a:lstStyle>
          <a:p>
            <a:r>
              <a:rPr lang="en-US" dirty="0" smtClean="0"/>
              <a:t>Drag picture to placeholder or click icon to add</a:t>
            </a:r>
            <a:endParaRPr lang="id-ID" dirty="0"/>
          </a:p>
        </p:txBody>
      </p:sp>
      <p:sp>
        <p:nvSpPr>
          <p:cNvPr id="12" name="Freeform 38"/>
          <p:cNvSpPr>
            <a:spLocks noChangeArrowheads="1"/>
          </p:cNvSpPr>
          <p:nvPr userDrawn="1"/>
        </p:nvSpPr>
        <p:spPr bwMode="auto">
          <a:xfrm>
            <a:off x="21957416" y="13038867"/>
            <a:ext cx="125063" cy="216775"/>
          </a:xfrm>
          <a:custGeom>
            <a:avLst/>
            <a:gdLst>
              <a:gd name="T0" fmla="*/ 124 w 133"/>
              <a:gd name="T1" fmla="*/ 204 h 231"/>
              <a:gd name="T2" fmla="*/ 124 w 133"/>
              <a:gd name="T3" fmla="*/ 204 h 231"/>
              <a:gd name="T4" fmla="*/ 124 w 133"/>
              <a:gd name="T5" fmla="*/ 230 h 231"/>
              <a:gd name="T6" fmla="*/ 97 w 133"/>
              <a:gd name="T7" fmla="*/ 230 h 231"/>
              <a:gd name="T8" fmla="*/ 0 w 133"/>
              <a:gd name="T9" fmla="*/ 133 h 231"/>
              <a:gd name="T10" fmla="*/ 0 w 133"/>
              <a:gd name="T11" fmla="*/ 107 h 231"/>
              <a:gd name="T12" fmla="*/ 97 w 133"/>
              <a:gd name="T13" fmla="*/ 9 h 231"/>
              <a:gd name="T14" fmla="*/ 124 w 133"/>
              <a:gd name="T15" fmla="*/ 9 h 231"/>
              <a:gd name="T16" fmla="*/ 124 w 133"/>
              <a:gd name="T17" fmla="*/ 35 h 231"/>
              <a:gd name="T18" fmla="*/ 44 w 133"/>
              <a:gd name="T19" fmla="*/ 115 h 231"/>
              <a:gd name="T20" fmla="*/ 124 w 133"/>
              <a:gd name="T21" fmla="*/ 204 h 2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33" h="231">
                <a:moveTo>
                  <a:pt x="124" y="204"/>
                </a:moveTo>
                <a:lnTo>
                  <a:pt x="124" y="204"/>
                </a:lnTo>
                <a:cubicBezTo>
                  <a:pt x="132" y="213"/>
                  <a:pt x="132" y="221"/>
                  <a:pt x="124" y="230"/>
                </a:cubicBezTo>
                <a:cubicBezTo>
                  <a:pt x="115" y="230"/>
                  <a:pt x="106" y="230"/>
                  <a:pt x="97" y="230"/>
                </a:cubicBezTo>
                <a:cubicBezTo>
                  <a:pt x="0" y="133"/>
                  <a:pt x="0" y="133"/>
                  <a:pt x="0" y="133"/>
                </a:cubicBezTo>
                <a:cubicBezTo>
                  <a:pt x="0" y="124"/>
                  <a:pt x="0" y="115"/>
                  <a:pt x="0" y="107"/>
                </a:cubicBezTo>
                <a:cubicBezTo>
                  <a:pt x="97" y="9"/>
                  <a:pt x="97" y="9"/>
                  <a:pt x="97" y="9"/>
                </a:cubicBezTo>
                <a:cubicBezTo>
                  <a:pt x="106" y="0"/>
                  <a:pt x="115" y="0"/>
                  <a:pt x="124" y="9"/>
                </a:cubicBezTo>
                <a:cubicBezTo>
                  <a:pt x="132" y="17"/>
                  <a:pt x="132" y="26"/>
                  <a:pt x="124" y="35"/>
                </a:cubicBezTo>
                <a:cubicBezTo>
                  <a:pt x="44" y="115"/>
                  <a:pt x="44" y="115"/>
                  <a:pt x="44" y="115"/>
                </a:cubicBezTo>
                <a:lnTo>
                  <a:pt x="124" y="204"/>
                </a:lnTo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 dirty="0">
              <a:latin typeface="Calibri Light"/>
            </a:endParaRPr>
          </a:p>
        </p:txBody>
      </p:sp>
      <p:sp>
        <p:nvSpPr>
          <p:cNvPr id="13" name="Freeform 30"/>
          <p:cNvSpPr>
            <a:spLocks noChangeArrowheads="1"/>
          </p:cNvSpPr>
          <p:nvPr userDrawn="1"/>
        </p:nvSpPr>
        <p:spPr bwMode="auto">
          <a:xfrm>
            <a:off x="22272519" y="12962229"/>
            <a:ext cx="350410" cy="357351"/>
          </a:xfrm>
          <a:custGeom>
            <a:avLst/>
            <a:gdLst>
              <a:gd name="T0" fmla="*/ 222 w 444"/>
              <a:gd name="T1" fmla="*/ 0 h 454"/>
              <a:gd name="T2" fmla="*/ 222 w 444"/>
              <a:gd name="T3" fmla="*/ 0 h 454"/>
              <a:gd name="T4" fmla="*/ 0 w 444"/>
              <a:gd name="T5" fmla="*/ 222 h 454"/>
              <a:gd name="T6" fmla="*/ 222 w 444"/>
              <a:gd name="T7" fmla="*/ 453 h 454"/>
              <a:gd name="T8" fmla="*/ 443 w 444"/>
              <a:gd name="T9" fmla="*/ 222 h 454"/>
              <a:gd name="T10" fmla="*/ 222 w 444"/>
              <a:gd name="T11" fmla="*/ 0 h 4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44" h="454">
                <a:moveTo>
                  <a:pt x="222" y="0"/>
                </a:moveTo>
                <a:lnTo>
                  <a:pt x="222" y="0"/>
                </a:lnTo>
                <a:cubicBezTo>
                  <a:pt x="35" y="0"/>
                  <a:pt x="0" y="45"/>
                  <a:pt x="0" y="222"/>
                </a:cubicBezTo>
                <a:cubicBezTo>
                  <a:pt x="0" y="408"/>
                  <a:pt x="35" y="453"/>
                  <a:pt x="222" y="453"/>
                </a:cubicBezTo>
                <a:cubicBezTo>
                  <a:pt x="407" y="453"/>
                  <a:pt x="443" y="408"/>
                  <a:pt x="443" y="222"/>
                </a:cubicBezTo>
                <a:cubicBezTo>
                  <a:pt x="443" y="45"/>
                  <a:pt x="407" y="0"/>
                  <a:pt x="222" y="0"/>
                </a:cubicBezTo>
              </a:path>
            </a:pathLst>
          </a:custGeom>
          <a:solidFill>
            <a:schemeClr val="accent2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 dirty="0">
              <a:latin typeface="Calibri Light"/>
            </a:endParaRPr>
          </a:p>
        </p:txBody>
      </p:sp>
      <p:pic>
        <p:nvPicPr>
          <p:cNvPr id="9" name="Picture 8" descr="MoonshadowLogo4-600.png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2453" y="12838598"/>
            <a:ext cx="2377440" cy="419981"/>
          </a:xfrm>
          <a:prstGeom prst="rect">
            <a:avLst/>
          </a:prstGeom>
          <a:effectLst>
            <a:outerShdw blurRad="25400" dist="25400" dir="2700000" algn="tl" rotWithShape="0">
              <a:prstClr val="black">
                <a:alpha val="5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0661924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xmlns:p14="http://schemas.microsoft.com/office/powerpoint/2010/main" advTm="3000"/>
    </mc:Fallback>
  </mc:AlternateContent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048000" y="2244725"/>
            <a:ext cx="18283238" cy="47752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048000" y="7204075"/>
            <a:ext cx="18283238" cy="3311525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52D9C-EE3F-9443-A98B-D4CCBF00482E}" type="datetimeFigureOut">
              <a:rPr lang="en-US" smtClean="0"/>
              <a:t>9/12/2017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2D4D8C-3745-6D48-A2E3-7991C2D0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777628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52D9C-EE3F-9443-A98B-D4CCBF00482E}" type="datetimeFigureOut">
              <a:rPr lang="en-US" smtClean="0"/>
              <a:t>9/12/2017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2D4D8C-3745-6D48-A2E3-7991C2D0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981219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63700" y="3419475"/>
            <a:ext cx="21024850" cy="5705475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63700" y="9178925"/>
            <a:ext cx="21024850" cy="3000375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52D9C-EE3F-9443-A98B-D4CCBF00482E}" type="datetimeFigureOut">
              <a:rPr lang="en-US" smtClean="0"/>
              <a:t>9/12/2017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2D4D8C-3745-6D48-A2E3-7991C2D0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94975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676400" y="3651250"/>
            <a:ext cx="10436225" cy="87026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265025" y="3651250"/>
            <a:ext cx="10436225" cy="87026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52D9C-EE3F-9443-A98B-D4CCBF00482E}" type="datetimeFigureOut">
              <a:rPr lang="en-US" smtClean="0"/>
              <a:t>9/12/2017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2D4D8C-3745-6D48-A2E3-7991C2D0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41497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575" y="730250"/>
            <a:ext cx="21024850" cy="26511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79575" y="3362325"/>
            <a:ext cx="10312400" cy="164782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679575" y="5010150"/>
            <a:ext cx="10312400" cy="73691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2341225" y="3362325"/>
            <a:ext cx="10363200" cy="164782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2341225" y="5010150"/>
            <a:ext cx="10363200" cy="73691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52D9C-EE3F-9443-A98B-D4CCBF00482E}" type="datetimeFigureOut">
              <a:rPr lang="en-US" smtClean="0"/>
              <a:t>9/12/2017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2D4D8C-3745-6D48-A2E3-7991C2D0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33298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52D9C-EE3F-9443-A98B-D4CCBF00482E}" type="datetimeFigureOut">
              <a:rPr lang="en-US" smtClean="0"/>
              <a:t>9/12/2017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2D4D8C-3745-6D48-A2E3-7991C2D0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95905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52D9C-EE3F-9443-A98B-D4CCBF00482E}" type="datetimeFigureOut">
              <a:rPr lang="en-US" smtClean="0"/>
              <a:t>9/12/2017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2D4D8C-3745-6D48-A2E3-7991C2D0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554892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575" y="914400"/>
            <a:ext cx="7861300" cy="32004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363200" y="1974850"/>
            <a:ext cx="12341225" cy="974725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575" y="4114800"/>
            <a:ext cx="7861300" cy="762317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52D9C-EE3F-9443-A98B-D4CCBF00482E}" type="datetimeFigureOut">
              <a:rPr lang="en-US" smtClean="0"/>
              <a:t>9/12/2017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2D4D8C-3745-6D48-A2E3-7991C2D0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6313203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575" y="914400"/>
            <a:ext cx="7861300" cy="32004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363200" y="1974850"/>
            <a:ext cx="12341225" cy="97472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575" y="4114800"/>
            <a:ext cx="7861300" cy="762317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52D9C-EE3F-9443-A98B-D4CCBF00482E}" type="datetimeFigureOut">
              <a:rPr lang="en-US" smtClean="0"/>
              <a:t>9/12/2017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2D4D8C-3745-6D48-A2E3-7991C2D0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6785517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52D9C-EE3F-9443-A98B-D4CCBF00482E}" type="datetimeFigureOut">
              <a:rPr lang="en-US" smtClean="0"/>
              <a:t>9/12/2017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2D4D8C-3745-6D48-A2E3-7991C2D0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36451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ster 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 userDrawn="1"/>
        </p:nvSpPr>
        <p:spPr>
          <a:xfrm>
            <a:off x="20037425" y="13040380"/>
            <a:ext cx="3789052" cy="523220"/>
          </a:xfrm>
          <a:prstGeom prst="rect">
            <a:avLst/>
          </a:prstGeom>
          <a:noFill/>
          <a:effectLst>
            <a:outerShdw blurRad="25400" dist="12700" dir="2700000" algn="tl" rotWithShape="0">
              <a:prstClr val="black">
                <a:alpha val="23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smtClean="0">
                <a:solidFill>
                  <a:schemeClr val="bg1">
                    <a:lumMod val="50000"/>
                  </a:schemeClr>
                </a:solidFill>
                <a:latin typeface="Calibri" charset="0"/>
                <a:ea typeface="Calibri" charset="0"/>
                <a:cs typeface="Calibri" charset="0"/>
              </a:rPr>
              <a:t>db</a:t>
            </a:r>
            <a:r>
              <a:rPr lang="en-US" sz="2800" b="1" dirty="0" smtClean="0">
                <a:solidFill>
                  <a:schemeClr val="accent4"/>
                </a:solidFill>
                <a:latin typeface="Calibri" charset="0"/>
                <a:ea typeface="Calibri" charset="0"/>
                <a:cs typeface="Calibri" charset="0"/>
              </a:rPr>
              <a:t>4</a:t>
            </a:r>
            <a:r>
              <a:rPr lang="en-US" sz="2800" b="1" dirty="0" smtClean="0">
                <a:solidFill>
                  <a:schemeClr val="bg1">
                    <a:lumMod val="50000"/>
                  </a:schemeClr>
                </a:solidFill>
                <a:latin typeface="Calibri" charset="0"/>
                <a:ea typeface="Calibri" charset="0"/>
                <a:cs typeface="Calibri" charset="0"/>
              </a:rPr>
              <a:t>iot.com</a:t>
            </a:r>
            <a:endParaRPr lang="en-US" sz="2800" b="1" dirty="0">
              <a:solidFill>
                <a:schemeClr val="bg1">
                  <a:lumMod val="50000"/>
                </a:schemeClr>
              </a:solidFill>
              <a:latin typeface="Calibri" charset="0"/>
              <a:ea typeface="Calibri" charset="0"/>
              <a:cs typeface="Calibri" charset="0"/>
            </a:endParaRPr>
          </a:p>
        </p:txBody>
      </p:sp>
      <p:pic>
        <p:nvPicPr>
          <p:cNvPr id="4" name="Picture 3" descr="MoonshadowLogo4-600.png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2453" y="13067419"/>
            <a:ext cx="2377440" cy="419981"/>
          </a:xfrm>
          <a:prstGeom prst="rect">
            <a:avLst/>
          </a:prstGeom>
          <a:effectLst>
            <a:outerShdw blurRad="25400" dist="25400" dir="2700000" algn="tl" rotWithShape="0">
              <a:prstClr val="black">
                <a:alpha val="5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437977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xmlns:p14="http://schemas.microsoft.com/office/powerpoint/2010/main" advTm="3000"/>
    </mc:Fallback>
  </mc:AlternateContent>
  <p:timing>
    <p:tnLst>
      <p:par>
        <p:cTn id="1" dur="indefinite" restart="never" nodeType="tmRoot"/>
      </p:par>
    </p:tn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7445038" y="730250"/>
            <a:ext cx="5256212" cy="1162367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676400" y="730250"/>
            <a:ext cx="15616238" cy="1162367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52D9C-EE3F-9443-A98B-D4CCBF00482E}" type="datetimeFigureOut">
              <a:rPr lang="en-US" smtClean="0"/>
              <a:t>9/12/2017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2D4D8C-3745-6D48-A2E3-7991C2D0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96463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-Compan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186755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xmlns:p14="http://schemas.microsoft.com/office/powerpoint/2010/main" advTm="3000"/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 userDrawn="1"/>
        </p:nvSpPr>
        <p:spPr>
          <a:xfrm>
            <a:off x="20037425" y="12811780"/>
            <a:ext cx="37890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smtClean="0">
                <a:solidFill>
                  <a:schemeClr val="bg1">
                    <a:lumMod val="50000"/>
                  </a:schemeClr>
                </a:solidFill>
                <a:latin typeface="Calibri" charset="0"/>
                <a:ea typeface="Calibri" charset="0"/>
                <a:cs typeface="Calibri" charset="0"/>
              </a:rPr>
              <a:t>db</a:t>
            </a:r>
            <a:r>
              <a:rPr lang="en-US" sz="2800" b="1" dirty="0" smtClean="0">
                <a:solidFill>
                  <a:schemeClr val="accent4"/>
                </a:solidFill>
                <a:latin typeface="Calibri" charset="0"/>
                <a:ea typeface="Calibri" charset="0"/>
                <a:cs typeface="Calibri" charset="0"/>
              </a:rPr>
              <a:t>4</a:t>
            </a:r>
            <a:r>
              <a:rPr lang="en-US" sz="2800" b="1" dirty="0" smtClean="0">
                <a:solidFill>
                  <a:schemeClr val="bg1">
                    <a:lumMod val="50000"/>
                  </a:schemeClr>
                </a:solidFill>
                <a:latin typeface="Calibri" charset="0"/>
                <a:ea typeface="Calibri" charset="0"/>
                <a:cs typeface="Calibri" charset="0"/>
              </a:rPr>
              <a:t>iot.com</a:t>
            </a:r>
            <a:endParaRPr lang="en-US" sz="2800" b="1" dirty="0">
              <a:solidFill>
                <a:schemeClr val="bg1">
                  <a:lumMod val="50000"/>
                </a:schemeClr>
              </a:solidFill>
              <a:latin typeface="Calibri" charset="0"/>
              <a:ea typeface="Calibri" charset="0"/>
              <a:cs typeface="Calibri" charset="0"/>
            </a:endParaRPr>
          </a:p>
        </p:txBody>
      </p:sp>
      <p:pic>
        <p:nvPicPr>
          <p:cNvPr id="5" name="Picture 4" descr="MoonshadowLogo4-600.png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2453" y="12838598"/>
            <a:ext cx="2377440" cy="419981"/>
          </a:xfrm>
          <a:prstGeom prst="rect">
            <a:avLst/>
          </a:prstGeom>
          <a:effectLst>
            <a:outerShdw blurRad="25400" dist="25400" dir="2700000" algn="tl" rotWithShape="0">
              <a:prstClr val="black">
                <a:alpha val="5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7204344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xmlns:p14="http://schemas.microsoft.com/office/powerpoint/2010/main" advTm="3000"/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chedule overvi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13"/>
          <p:cNvSpPr>
            <a:spLocks noGrp="1"/>
          </p:cNvSpPr>
          <p:nvPr>
            <p:ph type="pic" sz="quarter" idx="13"/>
          </p:nvPr>
        </p:nvSpPr>
        <p:spPr>
          <a:xfrm>
            <a:off x="-3176" y="3408812"/>
            <a:ext cx="24377651" cy="8043006"/>
          </a:xfrm>
          <a:effectLst/>
        </p:spPr>
        <p:txBody>
          <a:bodyPr>
            <a:normAutofit/>
          </a:bodyPr>
          <a:lstStyle>
            <a:lvl1pPr marL="0" indent="0">
              <a:buNone/>
              <a:defRPr sz="4200">
                <a:ln>
                  <a:noFill/>
                </a:ln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9" name="Freeform 38"/>
          <p:cNvSpPr>
            <a:spLocks noChangeArrowheads="1"/>
          </p:cNvSpPr>
          <p:nvPr userDrawn="1"/>
        </p:nvSpPr>
        <p:spPr bwMode="auto">
          <a:xfrm>
            <a:off x="21957416" y="13038867"/>
            <a:ext cx="125063" cy="216775"/>
          </a:xfrm>
          <a:custGeom>
            <a:avLst/>
            <a:gdLst>
              <a:gd name="T0" fmla="*/ 124 w 133"/>
              <a:gd name="T1" fmla="*/ 204 h 231"/>
              <a:gd name="T2" fmla="*/ 124 w 133"/>
              <a:gd name="T3" fmla="*/ 204 h 231"/>
              <a:gd name="T4" fmla="*/ 124 w 133"/>
              <a:gd name="T5" fmla="*/ 230 h 231"/>
              <a:gd name="T6" fmla="*/ 97 w 133"/>
              <a:gd name="T7" fmla="*/ 230 h 231"/>
              <a:gd name="T8" fmla="*/ 0 w 133"/>
              <a:gd name="T9" fmla="*/ 133 h 231"/>
              <a:gd name="T10" fmla="*/ 0 w 133"/>
              <a:gd name="T11" fmla="*/ 107 h 231"/>
              <a:gd name="T12" fmla="*/ 97 w 133"/>
              <a:gd name="T13" fmla="*/ 9 h 231"/>
              <a:gd name="T14" fmla="*/ 124 w 133"/>
              <a:gd name="T15" fmla="*/ 9 h 231"/>
              <a:gd name="T16" fmla="*/ 124 w 133"/>
              <a:gd name="T17" fmla="*/ 35 h 231"/>
              <a:gd name="T18" fmla="*/ 44 w 133"/>
              <a:gd name="T19" fmla="*/ 115 h 231"/>
              <a:gd name="T20" fmla="*/ 124 w 133"/>
              <a:gd name="T21" fmla="*/ 204 h 2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33" h="231">
                <a:moveTo>
                  <a:pt x="124" y="204"/>
                </a:moveTo>
                <a:lnTo>
                  <a:pt x="124" y="204"/>
                </a:lnTo>
                <a:cubicBezTo>
                  <a:pt x="132" y="213"/>
                  <a:pt x="132" y="221"/>
                  <a:pt x="124" y="230"/>
                </a:cubicBezTo>
                <a:cubicBezTo>
                  <a:pt x="115" y="230"/>
                  <a:pt x="106" y="230"/>
                  <a:pt x="97" y="230"/>
                </a:cubicBezTo>
                <a:cubicBezTo>
                  <a:pt x="0" y="133"/>
                  <a:pt x="0" y="133"/>
                  <a:pt x="0" y="133"/>
                </a:cubicBezTo>
                <a:cubicBezTo>
                  <a:pt x="0" y="124"/>
                  <a:pt x="0" y="115"/>
                  <a:pt x="0" y="107"/>
                </a:cubicBezTo>
                <a:cubicBezTo>
                  <a:pt x="97" y="9"/>
                  <a:pt x="97" y="9"/>
                  <a:pt x="97" y="9"/>
                </a:cubicBezTo>
                <a:cubicBezTo>
                  <a:pt x="106" y="0"/>
                  <a:pt x="115" y="0"/>
                  <a:pt x="124" y="9"/>
                </a:cubicBezTo>
                <a:cubicBezTo>
                  <a:pt x="132" y="17"/>
                  <a:pt x="132" y="26"/>
                  <a:pt x="124" y="35"/>
                </a:cubicBezTo>
                <a:cubicBezTo>
                  <a:pt x="44" y="115"/>
                  <a:pt x="44" y="115"/>
                  <a:pt x="44" y="115"/>
                </a:cubicBezTo>
                <a:lnTo>
                  <a:pt x="124" y="204"/>
                </a:lnTo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 dirty="0">
              <a:latin typeface="Calibri Light"/>
            </a:endParaRPr>
          </a:p>
        </p:txBody>
      </p:sp>
      <p:sp>
        <p:nvSpPr>
          <p:cNvPr id="6" name="TextBox 5"/>
          <p:cNvSpPr txBox="1"/>
          <p:nvPr userDrawn="1"/>
        </p:nvSpPr>
        <p:spPr>
          <a:xfrm>
            <a:off x="20037425" y="12811780"/>
            <a:ext cx="37890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smtClean="0">
                <a:solidFill>
                  <a:schemeClr val="bg1">
                    <a:lumMod val="50000"/>
                  </a:schemeClr>
                </a:solidFill>
                <a:latin typeface="Calibri" charset="0"/>
                <a:ea typeface="Calibri" charset="0"/>
                <a:cs typeface="Calibri" charset="0"/>
              </a:rPr>
              <a:t>db</a:t>
            </a:r>
            <a:r>
              <a:rPr lang="en-US" sz="2800" b="1" dirty="0" smtClean="0">
                <a:solidFill>
                  <a:schemeClr val="accent4"/>
                </a:solidFill>
                <a:latin typeface="Calibri" charset="0"/>
                <a:ea typeface="Calibri" charset="0"/>
                <a:cs typeface="Calibri" charset="0"/>
              </a:rPr>
              <a:t>4</a:t>
            </a:r>
            <a:r>
              <a:rPr lang="en-US" sz="2800" b="1" dirty="0" smtClean="0">
                <a:solidFill>
                  <a:schemeClr val="bg1">
                    <a:lumMod val="50000"/>
                  </a:schemeClr>
                </a:solidFill>
                <a:latin typeface="Calibri" charset="0"/>
                <a:ea typeface="Calibri" charset="0"/>
                <a:cs typeface="Calibri" charset="0"/>
              </a:rPr>
              <a:t>iot.com</a:t>
            </a:r>
            <a:endParaRPr lang="en-US" sz="2800" b="1" dirty="0">
              <a:solidFill>
                <a:schemeClr val="bg1">
                  <a:lumMod val="50000"/>
                </a:schemeClr>
              </a:solidFill>
              <a:latin typeface="Calibri" charset="0"/>
              <a:ea typeface="Calibri" charset="0"/>
              <a:cs typeface="Calibri" charset="0"/>
            </a:endParaRPr>
          </a:p>
        </p:txBody>
      </p:sp>
      <p:pic>
        <p:nvPicPr>
          <p:cNvPr id="7" name="Picture 6" descr="MoonshadowLogo4-600.png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2453" y="12838598"/>
            <a:ext cx="2377440" cy="419981"/>
          </a:xfrm>
          <a:prstGeom prst="rect">
            <a:avLst/>
          </a:prstGeom>
          <a:effectLst>
            <a:outerShdw blurRad="25400" dist="25400" dir="2700000" algn="tl" rotWithShape="0">
              <a:prstClr val="black">
                <a:alpha val="5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2743707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xmlns:p14="http://schemas.microsoft.com/office/powerpoint/2010/main" advTm="3000"/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g Image Placehol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icture Placeholder 13"/>
          <p:cNvSpPr>
            <a:spLocks noGrp="1"/>
          </p:cNvSpPr>
          <p:nvPr>
            <p:ph type="pic" sz="quarter" idx="13"/>
          </p:nvPr>
        </p:nvSpPr>
        <p:spPr>
          <a:xfrm>
            <a:off x="-3176" y="0"/>
            <a:ext cx="24377651" cy="13716000"/>
          </a:xfrm>
          <a:effectLst/>
        </p:spPr>
        <p:txBody>
          <a:bodyPr>
            <a:normAutofit/>
          </a:bodyPr>
          <a:lstStyle>
            <a:lvl1pPr marL="0" indent="0">
              <a:buNone/>
              <a:defRPr sz="4200">
                <a:ln>
                  <a:noFill/>
                </a:ln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85225" y="12838597"/>
            <a:ext cx="1371600" cy="456338"/>
          </a:xfrm>
          <a:prstGeom prst="rect">
            <a:avLst/>
          </a:prstGeom>
        </p:spPr>
      </p:pic>
      <p:pic>
        <p:nvPicPr>
          <p:cNvPr id="5" name="Picture 4" descr="MoonshadowLogo4-600.png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2453" y="12838598"/>
            <a:ext cx="2377440" cy="419981"/>
          </a:xfrm>
          <a:prstGeom prst="rect">
            <a:avLst/>
          </a:prstGeom>
          <a:effectLst>
            <a:outerShdw blurRad="25400" dist="25400" dir="2700000" algn="tl" rotWithShape="0">
              <a:prstClr val="black">
                <a:alpha val="5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7355361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xmlns:p14="http://schemas.microsoft.com/office/powerpoint/2010/main" advTm="3000"/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Laptop Pro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9"/>
          <p:cNvSpPr>
            <a:spLocks noGrp="1"/>
          </p:cNvSpPr>
          <p:nvPr>
            <p:ph type="pic" sz="quarter" idx="11"/>
          </p:nvPr>
        </p:nvSpPr>
        <p:spPr>
          <a:xfrm>
            <a:off x="14565321" y="5002448"/>
            <a:ext cx="6697751" cy="4170304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2" name="Freeform 38"/>
          <p:cNvSpPr>
            <a:spLocks noChangeArrowheads="1"/>
          </p:cNvSpPr>
          <p:nvPr userDrawn="1"/>
        </p:nvSpPr>
        <p:spPr bwMode="auto">
          <a:xfrm flipH="1">
            <a:off x="22365174" y="13038429"/>
            <a:ext cx="124405" cy="216775"/>
          </a:xfrm>
          <a:custGeom>
            <a:avLst/>
            <a:gdLst>
              <a:gd name="T0" fmla="*/ 124 w 133"/>
              <a:gd name="T1" fmla="*/ 204 h 231"/>
              <a:gd name="T2" fmla="*/ 124 w 133"/>
              <a:gd name="T3" fmla="*/ 204 h 231"/>
              <a:gd name="T4" fmla="*/ 124 w 133"/>
              <a:gd name="T5" fmla="*/ 230 h 231"/>
              <a:gd name="T6" fmla="*/ 97 w 133"/>
              <a:gd name="T7" fmla="*/ 230 h 231"/>
              <a:gd name="T8" fmla="*/ 0 w 133"/>
              <a:gd name="T9" fmla="*/ 133 h 231"/>
              <a:gd name="T10" fmla="*/ 0 w 133"/>
              <a:gd name="T11" fmla="*/ 107 h 231"/>
              <a:gd name="T12" fmla="*/ 97 w 133"/>
              <a:gd name="T13" fmla="*/ 9 h 231"/>
              <a:gd name="T14" fmla="*/ 124 w 133"/>
              <a:gd name="T15" fmla="*/ 9 h 231"/>
              <a:gd name="T16" fmla="*/ 124 w 133"/>
              <a:gd name="T17" fmla="*/ 35 h 231"/>
              <a:gd name="T18" fmla="*/ 44 w 133"/>
              <a:gd name="T19" fmla="*/ 115 h 231"/>
              <a:gd name="T20" fmla="*/ 124 w 133"/>
              <a:gd name="T21" fmla="*/ 204 h 2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33" h="231">
                <a:moveTo>
                  <a:pt x="124" y="204"/>
                </a:moveTo>
                <a:lnTo>
                  <a:pt x="124" y="204"/>
                </a:lnTo>
                <a:cubicBezTo>
                  <a:pt x="132" y="213"/>
                  <a:pt x="132" y="221"/>
                  <a:pt x="124" y="230"/>
                </a:cubicBezTo>
                <a:cubicBezTo>
                  <a:pt x="115" y="230"/>
                  <a:pt x="106" y="230"/>
                  <a:pt x="97" y="230"/>
                </a:cubicBezTo>
                <a:cubicBezTo>
                  <a:pt x="0" y="133"/>
                  <a:pt x="0" y="133"/>
                  <a:pt x="0" y="133"/>
                </a:cubicBezTo>
                <a:cubicBezTo>
                  <a:pt x="0" y="124"/>
                  <a:pt x="0" y="115"/>
                  <a:pt x="0" y="107"/>
                </a:cubicBezTo>
                <a:cubicBezTo>
                  <a:pt x="97" y="9"/>
                  <a:pt x="97" y="9"/>
                  <a:pt x="97" y="9"/>
                </a:cubicBezTo>
                <a:cubicBezTo>
                  <a:pt x="106" y="0"/>
                  <a:pt x="115" y="0"/>
                  <a:pt x="124" y="9"/>
                </a:cubicBezTo>
                <a:cubicBezTo>
                  <a:pt x="132" y="17"/>
                  <a:pt x="132" y="26"/>
                  <a:pt x="124" y="35"/>
                </a:cubicBezTo>
                <a:cubicBezTo>
                  <a:pt x="44" y="115"/>
                  <a:pt x="44" y="115"/>
                  <a:pt x="44" y="115"/>
                </a:cubicBezTo>
                <a:lnTo>
                  <a:pt x="124" y="204"/>
                </a:lnTo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 dirty="0">
              <a:latin typeface="Calibri Light"/>
            </a:endParaRPr>
          </a:p>
        </p:txBody>
      </p:sp>
      <p:sp>
        <p:nvSpPr>
          <p:cNvPr id="13" name="Teardrop 12"/>
          <p:cNvSpPr/>
          <p:nvPr userDrawn="1"/>
        </p:nvSpPr>
        <p:spPr>
          <a:xfrm>
            <a:off x="23076810" y="811398"/>
            <a:ext cx="712976" cy="712954"/>
          </a:xfrm>
          <a:prstGeom prst="teardrop">
            <a:avLst/>
          </a:prstGeom>
          <a:solidFill>
            <a:schemeClr val="accent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Calibri Light"/>
            </a:endParaRPr>
          </a:p>
        </p:txBody>
      </p:sp>
      <p:sp>
        <p:nvSpPr>
          <p:cNvPr id="14" name="TextBox 13"/>
          <p:cNvSpPr txBox="1"/>
          <p:nvPr userDrawn="1"/>
        </p:nvSpPr>
        <p:spPr>
          <a:xfrm>
            <a:off x="23056468" y="819678"/>
            <a:ext cx="792450" cy="615517"/>
          </a:xfrm>
          <a:prstGeom prst="rect">
            <a:avLst/>
          </a:prstGeom>
          <a:noFill/>
        </p:spPr>
        <p:txBody>
          <a:bodyPr wrap="none" lIns="182843" tIns="91422" rIns="182843" bIns="91422" rtlCol="0">
            <a:spAutoFit/>
          </a:bodyPr>
          <a:lstStyle/>
          <a:p>
            <a:pPr algn="ctr"/>
            <a:fld id="{260E2A6B-A809-4840-BF14-8648BC0BDF87}" type="slidenum">
              <a:rPr lang="id-ID" sz="2800" b="1" smtClean="0">
                <a:solidFill>
                  <a:schemeClr val="bg1"/>
                </a:solidFill>
                <a:latin typeface="Calibri Light"/>
                <a:cs typeface="Calibri Light"/>
              </a:rPr>
              <a:pPr algn="ctr"/>
              <a:t>‹#›</a:t>
            </a:fld>
            <a:endParaRPr lang="id-ID" sz="2800" dirty="0">
              <a:solidFill>
                <a:schemeClr val="bg1"/>
              </a:solidFill>
              <a:latin typeface="Calibri Light"/>
              <a:cs typeface="Calibri Light"/>
            </a:endParaRPr>
          </a:p>
        </p:txBody>
      </p:sp>
      <p:pic>
        <p:nvPicPr>
          <p:cNvPr id="16" name="Picture 15" descr="MoonshadowLogo4-600.png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2453" y="12838597"/>
            <a:ext cx="2381082" cy="4206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91216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xmlns:p14="http://schemas.microsoft.com/office/powerpoint/2010/main" advTm="3000"/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ur Cli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2"/>
          <p:cNvSpPr>
            <a:spLocks noGrp="1"/>
          </p:cNvSpPr>
          <p:nvPr>
            <p:ph type="pic" sz="quarter" idx="23"/>
          </p:nvPr>
        </p:nvSpPr>
        <p:spPr>
          <a:xfrm>
            <a:off x="23084" y="4391315"/>
            <a:ext cx="24377650" cy="4250174"/>
          </a:xfrm>
        </p:spPr>
        <p:txBody>
          <a:bodyPr anchor="t"/>
          <a:lstStyle>
            <a:lvl1pPr marL="0" indent="0" algn="ctr">
              <a:buNone/>
              <a:defRPr/>
            </a:lvl1pPr>
          </a:lstStyle>
          <a:p>
            <a:r>
              <a:rPr lang="en-US" dirty="0" smtClean="0"/>
              <a:t>Drag picture to placeholder or click icon to add</a:t>
            </a:r>
            <a:endParaRPr lang="id-ID" dirty="0"/>
          </a:p>
        </p:txBody>
      </p:sp>
      <p:sp>
        <p:nvSpPr>
          <p:cNvPr id="14" name="Teardrop 13"/>
          <p:cNvSpPr/>
          <p:nvPr userDrawn="1"/>
        </p:nvSpPr>
        <p:spPr>
          <a:xfrm>
            <a:off x="23076810" y="811398"/>
            <a:ext cx="712976" cy="712954"/>
          </a:xfrm>
          <a:prstGeom prst="teardrop">
            <a:avLst/>
          </a:prstGeom>
          <a:solidFill>
            <a:schemeClr val="accent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Calibri Light"/>
            </a:endParaRPr>
          </a:p>
        </p:txBody>
      </p:sp>
      <p:sp>
        <p:nvSpPr>
          <p:cNvPr id="15" name="TextBox 14"/>
          <p:cNvSpPr txBox="1"/>
          <p:nvPr userDrawn="1"/>
        </p:nvSpPr>
        <p:spPr>
          <a:xfrm>
            <a:off x="23056468" y="819678"/>
            <a:ext cx="792450" cy="615517"/>
          </a:xfrm>
          <a:prstGeom prst="rect">
            <a:avLst/>
          </a:prstGeom>
          <a:noFill/>
        </p:spPr>
        <p:txBody>
          <a:bodyPr wrap="none" lIns="182843" tIns="91422" rIns="182843" bIns="91422" rtlCol="0">
            <a:spAutoFit/>
          </a:bodyPr>
          <a:lstStyle/>
          <a:p>
            <a:pPr algn="ctr"/>
            <a:fld id="{260E2A6B-A809-4840-BF14-8648BC0BDF87}" type="slidenum">
              <a:rPr lang="id-ID" sz="2800" b="1" smtClean="0">
                <a:solidFill>
                  <a:schemeClr val="bg1"/>
                </a:solidFill>
                <a:latin typeface="Calibri Light"/>
                <a:cs typeface="Calibri Light"/>
              </a:rPr>
              <a:pPr algn="ctr"/>
              <a:t>‹#›</a:t>
            </a:fld>
            <a:endParaRPr lang="id-ID" sz="2800" dirty="0">
              <a:solidFill>
                <a:schemeClr val="bg1"/>
              </a:solidFill>
              <a:latin typeface="Calibri Light"/>
              <a:cs typeface="Calibri Light"/>
            </a:endParaRPr>
          </a:p>
        </p:txBody>
      </p:sp>
      <p:pic>
        <p:nvPicPr>
          <p:cNvPr id="16" name="Picture 15" descr="MoonshadowLogo4-600.png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2453" y="12838597"/>
            <a:ext cx="2606038" cy="460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17834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xmlns:p14="http://schemas.microsoft.com/office/powerpoint/2010/main" advTm="3000"/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7.xml"/><Relationship Id="rId3" Type="http://schemas.openxmlformats.org/officeDocument/2006/relationships/slideLayout" Target="../slideLayouts/slideLayout22.xml"/><Relationship Id="rId7" Type="http://schemas.openxmlformats.org/officeDocument/2006/relationships/slideLayout" Target="../slideLayouts/slideLayout26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21.xml"/><Relationship Id="rId1" Type="http://schemas.openxmlformats.org/officeDocument/2006/relationships/slideLayout" Target="../slideLayouts/slideLayout20.xml"/><Relationship Id="rId6" Type="http://schemas.openxmlformats.org/officeDocument/2006/relationships/slideLayout" Target="../slideLayouts/slideLayout25.xml"/><Relationship Id="rId11" Type="http://schemas.openxmlformats.org/officeDocument/2006/relationships/slideLayout" Target="../slideLayouts/slideLayout30.xml"/><Relationship Id="rId5" Type="http://schemas.openxmlformats.org/officeDocument/2006/relationships/slideLayout" Target="../slideLayouts/slideLayout24.xml"/><Relationship Id="rId10" Type="http://schemas.openxmlformats.org/officeDocument/2006/relationships/slideLayout" Target="../slideLayouts/slideLayout29.xml"/><Relationship Id="rId4" Type="http://schemas.openxmlformats.org/officeDocument/2006/relationships/slideLayout" Target="../slideLayouts/slideLayout23.xml"/><Relationship Id="rId9" Type="http://schemas.openxmlformats.org/officeDocument/2006/relationships/slideLayout" Target="../slideLayouts/slideLayout2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675964" y="730259"/>
            <a:ext cx="21025723" cy="2651126"/>
          </a:xfrm>
          <a:prstGeom prst="rect">
            <a:avLst/>
          </a:prstGeom>
        </p:spPr>
        <p:txBody>
          <a:bodyPr vert="horz" lIns="182843" tIns="91422" rIns="182843" bIns="91422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75964" y="3651250"/>
            <a:ext cx="21025723" cy="8702676"/>
          </a:xfrm>
          <a:prstGeom prst="rect">
            <a:avLst/>
          </a:prstGeom>
        </p:spPr>
        <p:txBody>
          <a:bodyPr vert="horz" lIns="182843" tIns="91422" rIns="182843" bIns="91422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675964" y="12712709"/>
            <a:ext cx="5484971" cy="730250"/>
          </a:xfrm>
          <a:prstGeom prst="rect">
            <a:avLst/>
          </a:prstGeom>
        </p:spPr>
        <p:txBody>
          <a:bodyPr vert="horz" lIns="182843" tIns="91422" rIns="182843" bIns="91422" rtlCol="0" anchor="ctr"/>
          <a:lstStyle>
            <a:lvl1pPr algn="l">
              <a:defRPr sz="2400">
                <a:solidFill>
                  <a:schemeClr val="tx1">
                    <a:tint val="75000"/>
                  </a:schemeClr>
                </a:solidFill>
                <a:latin typeface="Lato Regular"/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075097" y="12712709"/>
            <a:ext cx="8227457" cy="730250"/>
          </a:xfrm>
          <a:prstGeom prst="rect">
            <a:avLst/>
          </a:prstGeom>
        </p:spPr>
        <p:txBody>
          <a:bodyPr vert="horz" lIns="182843" tIns="91422" rIns="182843" bIns="91422" rtlCol="0" anchor="ctr"/>
          <a:lstStyle>
            <a:lvl1pPr algn="ctr">
              <a:defRPr sz="2400">
                <a:solidFill>
                  <a:schemeClr val="tx1">
                    <a:tint val="75000"/>
                  </a:schemeClr>
                </a:solidFill>
                <a:latin typeface="Lato Regular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7216715" y="12712709"/>
            <a:ext cx="5484971" cy="730250"/>
          </a:xfrm>
          <a:prstGeom prst="rect">
            <a:avLst/>
          </a:prstGeom>
        </p:spPr>
        <p:txBody>
          <a:bodyPr vert="horz" lIns="182843" tIns="91422" rIns="182843" bIns="91422" rtlCol="0" anchor="ctr"/>
          <a:lstStyle>
            <a:lvl1pPr algn="r">
              <a:defRPr sz="2400">
                <a:solidFill>
                  <a:schemeClr val="tx1">
                    <a:tint val="75000"/>
                  </a:schemeClr>
                </a:solidFill>
                <a:latin typeface="Lato Regular"/>
              </a:defRPr>
            </a:lvl1pPr>
          </a:lstStyle>
          <a:p>
            <a:fld id="{FCEE2C88-6C8F-484D-AF69-578F576B1F4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228480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8" r:id="rId1"/>
    <p:sldLayoutId id="2147483797" r:id="rId2"/>
    <p:sldLayoutId id="2147483747" r:id="rId3"/>
    <p:sldLayoutId id="2147483801" r:id="rId4"/>
    <p:sldLayoutId id="2147483657" r:id="rId5"/>
    <p:sldLayoutId id="2147483849" r:id="rId6"/>
    <p:sldLayoutId id="2147483752" r:id="rId7"/>
    <p:sldLayoutId id="2147483819" r:id="rId8"/>
    <p:sldLayoutId id="2147483694" r:id="rId9"/>
    <p:sldLayoutId id="2147483818" r:id="rId10"/>
    <p:sldLayoutId id="2147483821" r:id="rId11"/>
    <p:sldLayoutId id="2147483780" r:id="rId12"/>
    <p:sldLayoutId id="2147483793" r:id="rId13"/>
    <p:sldLayoutId id="2147483809" r:id="rId14"/>
    <p:sldLayoutId id="2147483820" r:id="rId15"/>
    <p:sldLayoutId id="2147483822" r:id="rId16"/>
    <p:sldLayoutId id="2147483823" r:id="rId17"/>
    <p:sldLayoutId id="2147483844" r:id="rId18"/>
    <p:sldLayoutId id="2147483848" r:id="rId19"/>
  </p:sldLayoutIdLst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xmlns:p14="http://schemas.microsoft.com/office/powerpoint/2010/main" advTm="3000"/>
    </mc:Fallback>
  </mc:AlternateContent>
  <p:timing>
    <p:tnLst>
      <p:par>
        <p:cTn id="1" dur="indefinite" restart="never" nodeType="tmRoot"/>
      </p:par>
    </p:tnLst>
  </p:timing>
  <p:hf hdr="0" ftr="0" dt="0"/>
  <p:txStyles>
    <p:titleStyle>
      <a:lvl1pPr algn="l" defTabSz="1828434" rtl="0" eaLnBrk="1" latinLnBrk="0" hangingPunct="1">
        <a:lnSpc>
          <a:spcPct val="90000"/>
        </a:lnSpc>
        <a:spcBef>
          <a:spcPct val="0"/>
        </a:spcBef>
        <a:buNone/>
        <a:defRPr lang="en-US" sz="6000" kern="1200">
          <a:solidFill>
            <a:schemeClr val="tx1"/>
          </a:solidFill>
          <a:latin typeface="Lato" panose="020F0502020204030203" pitchFamily="34" charset="0"/>
          <a:ea typeface="+mj-ea"/>
          <a:cs typeface="+mj-cs"/>
        </a:defRPr>
      </a:lvl1pPr>
    </p:titleStyle>
    <p:bodyStyle>
      <a:lvl1pPr marL="457109" indent="-457109" algn="l" defTabSz="1828434" rtl="0" eaLnBrk="1" latinLnBrk="0" hangingPunct="1">
        <a:lnSpc>
          <a:spcPct val="90000"/>
        </a:lnSpc>
        <a:spcBef>
          <a:spcPts val="2000"/>
        </a:spcBef>
        <a:buFont typeface="Arial" panose="020B0604020202020204" pitchFamily="34" charset="0"/>
        <a:buChar char="•"/>
        <a:defRPr lang="en-US" sz="4800" kern="1200" dirty="0" smtClean="0">
          <a:solidFill>
            <a:schemeClr val="tx1"/>
          </a:solidFill>
          <a:effectLst/>
          <a:latin typeface="Lato" panose="020F0502020204030203" pitchFamily="34" charset="0"/>
          <a:ea typeface="+mn-ea"/>
          <a:cs typeface="+mn-cs"/>
        </a:defRPr>
      </a:lvl1pPr>
      <a:lvl2pPr marL="1371326" indent="-457109" algn="l" defTabSz="182843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lang="en-US" sz="4000" kern="1200" dirty="0" smtClean="0">
          <a:solidFill>
            <a:schemeClr val="tx1"/>
          </a:solidFill>
          <a:effectLst/>
          <a:latin typeface="Lato" panose="020F0502020204030203" pitchFamily="34" charset="0"/>
          <a:ea typeface="+mn-ea"/>
          <a:cs typeface="+mn-cs"/>
        </a:defRPr>
      </a:lvl2pPr>
      <a:lvl3pPr marL="2285543" indent="-457109" algn="l" defTabSz="182843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lang="en-US" sz="3600" kern="1200" dirty="0" smtClean="0">
          <a:solidFill>
            <a:schemeClr val="tx1"/>
          </a:solidFill>
          <a:effectLst/>
          <a:latin typeface="Lato" panose="020F0502020204030203" pitchFamily="34" charset="0"/>
          <a:ea typeface="+mn-ea"/>
          <a:cs typeface="+mn-cs"/>
        </a:defRPr>
      </a:lvl3pPr>
      <a:lvl4pPr marL="3199760" indent="-457109" algn="l" defTabSz="182843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lang="en-US" sz="3200" kern="1200" dirty="0" smtClean="0">
          <a:solidFill>
            <a:schemeClr val="tx1"/>
          </a:solidFill>
          <a:effectLst/>
          <a:latin typeface="Lato" panose="020F0502020204030203" pitchFamily="34" charset="0"/>
          <a:ea typeface="+mn-ea"/>
          <a:cs typeface="+mn-cs"/>
        </a:defRPr>
      </a:lvl4pPr>
      <a:lvl5pPr marL="4113977" indent="-457109" algn="l" defTabSz="182843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lang="en-US" sz="3200" kern="1200" dirty="0">
          <a:solidFill>
            <a:schemeClr val="tx1"/>
          </a:solidFill>
          <a:effectLst/>
          <a:latin typeface="Lato" panose="020F0502020204030203" pitchFamily="34" charset="0"/>
          <a:ea typeface="+mn-ea"/>
          <a:cs typeface="+mn-cs"/>
        </a:defRPr>
      </a:lvl5pPr>
      <a:lvl6pPr marL="5028194" indent="-457109" algn="l" defTabSz="182843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942411" indent="-457109" algn="l" defTabSz="182843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856628" indent="-457109" algn="l" defTabSz="182843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770846" indent="-457109" algn="l" defTabSz="182843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28434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914217" algn="l" defTabSz="1828434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828434" algn="l" defTabSz="1828434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3pPr>
      <a:lvl4pPr marL="2742651" algn="l" defTabSz="1828434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3656868" algn="l" defTabSz="1828434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4571086" algn="l" defTabSz="1828434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485303" algn="l" defTabSz="1828434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399520" algn="l" defTabSz="1828434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313737" algn="l" defTabSz="1828434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676400" y="730250"/>
            <a:ext cx="21024850" cy="2651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76400" y="3651250"/>
            <a:ext cx="21024850" cy="8702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676400" y="12712700"/>
            <a:ext cx="5484813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B52D9C-EE3F-9443-A98B-D4CCBF00482E}" type="datetimeFigureOut">
              <a:rPr lang="en-US" smtClean="0"/>
              <a:t>9/12/2017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075613" y="12712700"/>
            <a:ext cx="8226425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7216438" y="12712700"/>
            <a:ext cx="5484812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2D4D8C-3745-6D48-A2E3-7991C2D03CD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930980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51" r:id="rId1"/>
    <p:sldLayoutId id="2147483852" r:id="rId2"/>
    <p:sldLayoutId id="2147483853" r:id="rId3"/>
    <p:sldLayoutId id="2147483854" r:id="rId4"/>
    <p:sldLayoutId id="2147483855" r:id="rId5"/>
    <p:sldLayoutId id="2147483856" r:id="rId6"/>
    <p:sldLayoutId id="2147483857" r:id="rId7"/>
    <p:sldLayoutId id="2147483858" r:id="rId8"/>
    <p:sldLayoutId id="2147483859" r:id="rId9"/>
    <p:sldLayoutId id="2147483860" r:id="rId10"/>
    <p:sldLayoutId id="2147483861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3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6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7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8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1.jp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7" Type="http://schemas.openxmlformats.org/officeDocument/2006/relationships/image" Target="../media/image2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4.xml"/><Relationship Id="rId5" Type="http://schemas.microsoft.com/office/2007/relationships/hdphoto" Target="../media/hdphoto1.wdp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4371300" cy="1371600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87118" y="556761"/>
            <a:ext cx="3572934" cy="1188720"/>
          </a:xfrm>
          <a:prstGeom prst="rect">
            <a:avLst/>
          </a:prstGeom>
          <a:effectLst>
            <a:outerShdw blurRad="50800" dist="254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0" name="TextBox 9"/>
          <p:cNvSpPr txBox="1"/>
          <p:nvPr/>
        </p:nvSpPr>
        <p:spPr>
          <a:xfrm>
            <a:off x="530225" y="1828800"/>
            <a:ext cx="23317200" cy="1200329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7200" b="1" dirty="0" smtClean="0">
                <a:solidFill>
                  <a:schemeClr val="bg1"/>
                </a:solidFill>
                <a:effectLst>
                  <a:outerShdw blurRad="50800" dist="152400" dir="2700000" algn="tl" rotWithShape="0">
                    <a:prstClr val="black"/>
                  </a:outerShdw>
                </a:effectLst>
                <a:latin typeface="Calibri" charset="0"/>
                <a:ea typeface="Calibri" charset="0"/>
                <a:cs typeface="Calibri" charset="0"/>
              </a:rPr>
              <a:t>Analyzing Public Transit Data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2714625" y="10938808"/>
            <a:ext cx="18992427" cy="1938992"/>
          </a:xfrm>
          <a:prstGeom prst="rect">
            <a:avLst/>
          </a:prstGeom>
          <a:noFill/>
          <a:ln w="0">
            <a:noFill/>
          </a:ln>
          <a:effectLst>
            <a:outerShdw blurRad="50800" dist="76200" dir="2700000" algn="tl" rotWithShape="0">
              <a:prstClr val="black"/>
            </a:outerShdw>
          </a:effectLst>
        </p:spPr>
        <p:txBody>
          <a:bodyPr wrap="square" rtlCol="0">
            <a:spAutoFit/>
          </a:bodyPr>
          <a:lstStyle/>
          <a:p>
            <a:pPr algn="ctr">
              <a:buClr>
                <a:schemeClr val="bg1">
                  <a:lumMod val="50000"/>
                </a:schemeClr>
              </a:buClr>
              <a:buSzPct val="125000"/>
            </a:pPr>
            <a:r>
              <a:rPr lang="en-US" sz="6000" b="1" dirty="0" smtClean="0">
                <a:solidFill>
                  <a:schemeClr val="bg1"/>
                </a:solidFill>
                <a:effectLst>
                  <a:outerShdw blurRad="50800" dist="152400" dir="2700000" algn="tl" rotWithShape="0">
                    <a:prstClr val="black"/>
                  </a:outerShdw>
                </a:effectLst>
                <a:latin typeface="Calibri" charset="0"/>
                <a:ea typeface="Calibri" charset="0"/>
                <a:cs typeface="Calibri" charset="0"/>
              </a:rPr>
              <a:t>Eimar Boesjes</a:t>
            </a:r>
          </a:p>
          <a:p>
            <a:pPr algn="ctr">
              <a:buClr>
                <a:schemeClr val="bg1">
                  <a:lumMod val="50000"/>
                </a:schemeClr>
              </a:buClr>
              <a:buSzPct val="125000"/>
            </a:pPr>
            <a:r>
              <a:rPr lang="en-US" sz="6000" b="1" dirty="0">
                <a:solidFill>
                  <a:schemeClr val="bg1"/>
                </a:solidFill>
                <a:effectLst>
                  <a:outerShdw blurRad="50800" dist="152400" dir="2700000" algn="tl" rotWithShape="0">
                    <a:prstClr val="black"/>
                  </a:outerShdw>
                </a:effectLst>
                <a:latin typeface="Calibri" charset="0"/>
                <a:ea typeface="Calibri" charset="0"/>
                <a:cs typeface="Calibri" charset="0"/>
              </a:rPr>
              <a:t>CEO, Moonshadow Mobile, Inc</a:t>
            </a:r>
            <a:r>
              <a:rPr lang="en-US" sz="6000" b="1" dirty="0" smtClean="0">
                <a:solidFill>
                  <a:schemeClr val="bg1"/>
                </a:solidFill>
                <a:effectLst>
                  <a:outerShdw blurRad="50800" dist="152400" dir="2700000" algn="tl" rotWithShape="0">
                    <a:prstClr val="black"/>
                  </a:outerShdw>
                </a:effectLst>
                <a:latin typeface="Calibri" charset="0"/>
                <a:ea typeface="Calibri" charset="0"/>
                <a:cs typeface="Calibri" charset="0"/>
              </a:rPr>
              <a:t>.</a:t>
            </a:r>
            <a:endParaRPr lang="en-US" sz="6000" b="1" dirty="0">
              <a:solidFill>
                <a:schemeClr val="bg1"/>
              </a:solidFill>
              <a:effectLst>
                <a:outerShdw blurRad="50800" dist="152400" dir="2700000" algn="tl" rotWithShape="0">
                  <a:prstClr val="black"/>
                </a:outerShdw>
              </a:effectLst>
              <a:latin typeface="Calibri" charset="0"/>
              <a:ea typeface="Calibri" charset="0"/>
              <a:cs typeface="Calibr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870022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:fade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4371300" cy="13716000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87118" y="556761"/>
            <a:ext cx="3572934" cy="1188720"/>
          </a:xfrm>
          <a:prstGeom prst="rect">
            <a:avLst/>
          </a:prstGeom>
          <a:effectLst>
            <a:outerShdw blurRad="50800" dist="254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9" name="TextBox 8"/>
          <p:cNvSpPr txBox="1"/>
          <p:nvPr/>
        </p:nvSpPr>
        <p:spPr>
          <a:xfrm>
            <a:off x="530225" y="1828800"/>
            <a:ext cx="23317200" cy="1200329"/>
          </a:xfrm>
          <a:prstGeom prst="rect">
            <a:avLst/>
          </a:prstGeom>
          <a:noFill/>
          <a:effectLst>
            <a:outerShdw blurRad="50800" dist="76200" dir="2700000" algn="tl" rotWithShape="0">
              <a:prstClr val="black"/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7200" b="1" dirty="0" smtClean="0">
                <a:solidFill>
                  <a:schemeClr val="bg1"/>
                </a:solidFill>
                <a:effectLst>
                  <a:outerShdw blurRad="50800" dist="152400" dir="2700000" algn="tl" rotWithShape="0">
                    <a:prstClr val="black"/>
                  </a:outerShdw>
                </a:effectLst>
                <a:latin typeface="Calibri" charset="0"/>
                <a:ea typeface="Calibri" charset="0"/>
                <a:cs typeface="Calibri" charset="0"/>
              </a:rPr>
              <a:t>Vehicle Speed Data:  Every Dot is a Bus Recording</a:t>
            </a:r>
          </a:p>
        </p:txBody>
      </p:sp>
      <p:pic>
        <p:nvPicPr>
          <p:cNvPr id="2050" name="Picture 2" descr="D:\MoMo\IoT\Opening Image Blog Posting.pn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85356" y="3159215"/>
            <a:ext cx="17413288" cy="9794785"/>
          </a:xfrm>
          <a:prstGeom prst="rect">
            <a:avLst/>
          </a:prstGeom>
          <a:noFill/>
          <a:ln w="76200"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530224" y="13116580"/>
            <a:ext cx="23317201" cy="523220"/>
          </a:xfrm>
          <a:prstGeom prst="rect">
            <a:avLst/>
          </a:prstGeom>
          <a:noFill/>
          <a:effectLst>
            <a:outerShdw blurRad="50800" dist="76200" dir="2700000" algn="tl" rotWithShape="0">
              <a:prstClr val="black"/>
            </a:outerShdw>
          </a:effectLst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chemeClr val="bg1"/>
                </a:solidFill>
                <a:effectLst>
                  <a:outerShdw blurRad="50800" dist="152400" dir="2700000" algn="tl" rotWithShape="0">
                    <a:prstClr val="black"/>
                  </a:outerShdw>
                </a:effectLst>
                <a:latin typeface="Calibri" charset="0"/>
                <a:ea typeface="Calibri" charset="0"/>
                <a:cs typeface="Calibri" charset="0"/>
              </a:rPr>
              <a:t>Data Source: TriMet</a:t>
            </a:r>
          </a:p>
        </p:txBody>
      </p:sp>
    </p:spTree>
    <p:extLst>
      <p:ext uri="{BB962C8B-B14F-4D97-AF65-F5344CB8AC3E}">
        <p14:creationId xmlns:p14="http://schemas.microsoft.com/office/powerpoint/2010/main" val="20008133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:fade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4371300" cy="13716000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87118" y="556761"/>
            <a:ext cx="3572934" cy="1188720"/>
          </a:xfrm>
          <a:prstGeom prst="rect">
            <a:avLst/>
          </a:prstGeom>
          <a:effectLst>
            <a:outerShdw blurRad="50800" dist="254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9" name="TextBox 8"/>
          <p:cNvSpPr txBox="1"/>
          <p:nvPr/>
        </p:nvSpPr>
        <p:spPr>
          <a:xfrm>
            <a:off x="530225" y="1828800"/>
            <a:ext cx="23317200" cy="1200329"/>
          </a:xfrm>
          <a:prstGeom prst="rect">
            <a:avLst/>
          </a:prstGeom>
          <a:noFill/>
          <a:effectLst>
            <a:outerShdw blurRad="50800" dist="76200" dir="2700000" algn="tl" rotWithShape="0">
              <a:prstClr val="black"/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7200" b="1" dirty="0" smtClean="0">
                <a:solidFill>
                  <a:schemeClr val="bg1"/>
                </a:solidFill>
                <a:effectLst>
                  <a:outerShdw blurRad="50800" dist="152400" dir="2700000" algn="tl" rotWithShape="0">
                    <a:prstClr val="black"/>
                  </a:outerShdw>
                </a:effectLst>
                <a:latin typeface="Calibri" charset="0"/>
                <a:ea typeface="Calibri" charset="0"/>
                <a:cs typeface="Calibri" charset="0"/>
              </a:rPr>
              <a:t>Conclusions from the Vehicle Speed Data</a:t>
            </a:r>
          </a:p>
        </p:txBody>
      </p:sp>
      <p:pic>
        <p:nvPicPr>
          <p:cNvPr id="1026" name="Picture 2" descr="D:\MoMo\IoT\Hawthorne_composit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85356" y="3154680"/>
            <a:ext cx="17413288" cy="9794881"/>
          </a:xfrm>
          <a:prstGeom prst="rect">
            <a:avLst/>
          </a:prstGeom>
          <a:noFill/>
          <a:ln w="76200"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530224" y="13116580"/>
            <a:ext cx="23317201" cy="523220"/>
          </a:xfrm>
          <a:prstGeom prst="rect">
            <a:avLst/>
          </a:prstGeom>
          <a:noFill/>
          <a:effectLst>
            <a:outerShdw blurRad="50800" dist="76200" dir="2700000" algn="tl" rotWithShape="0">
              <a:prstClr val="black"/>
            </a:outerShdw>
          </a:effectLst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chemeClr val="bg1"/>
                </a:solidFill>
                <a:effectLst>
                  <a:outerShdw blurRad="50800" dist="152400" dir="2700000" algn="tl" rotWithShape="0">
                    <a:prstClr val="black"/>
                  </a:outerShdw>
                </a:effectLst>
                <a:latin typeface="Calibri" charset="0"/>
                <a:ea typeface="Calibri" charset="0"/>
                <a:cs typeface="Calibri" charset="0"/>
              </a:rPr>
              <a:t>Data Source: TriMet</a:t>
            </a:r>
          </a:p>
        </p:txBody>
      </p:sp>
    </p:spTree>
    <p:extLst>
      <p:ext uri="{BB962C8B-B14F-4D97-AF65-F5344CB8AC3E}">
        <p14:creationId xmlns:p14="http://schemas.microsoft.com/office/powerpoint/2010/main" val="9766907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:fade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4371300" cy="1371600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87118" y="556761"/>
            <a:ext cx="3572934" cy="1188720"/>
          </a:xfrm>
          <a:prstGeom prst="rect">
            <a:avLst/>
          </a:prstGeom>
          <a:effectLst>
            <a:outerShdw blurRad="50800" dist="254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6" name="TextBox 5"/>
          <p:cNvSpPr txBox="1"/>
          <p:nvPr/>
        </p:nvSpPr>
        <p:spPr>
          <a:xfrm>
            <a:off x="530225" y="1828800"/>
            <a:ext cx="23317200" cy="1200329"/>
          </a:xfrm>
          <a:prstGeom prst="rect">
            <a:avLst/>
          </a:prstGeom>
          <a:noFill/>
          <a:effectLst>
            <a:outerShdw blurRad="50800" dist="76200" dir="2700000" algn="tl" rotWithShape="0">
              <a:prstClr val="black"/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7200" b="1" dirty="0" smtClean="0">
                <a:solidFill>
                  <a:schemeClr val="bg1"/>
                </a:solidFill>
                <a:effectLst>
                  <a:outerShdw blurRad="50800" dist="152400" dir="2700000" algn="tl" rotWithShape="0">
                    <a:prstClr val="black"/>
                  </a:outerShdw>
                </a:effectLst>
                <a:latin typeface="Calibri" charset="0"/>
                <a:ea typeface="Calibri" charset="0"/>
                <a:cs typeface="Calibri" charset="0"/>
              </a:rPr>
              <a:t>Comparing Time Periods</a:t>
            </a:r>
          </a:p>
        </p:txBody>
      </p:sp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4625" y="3121026"/>
            <a:ext cx="6678613" cy="10288587"/>
          </a:xfrm>
          <a:prstGeom prst="rect">
            <a:avLst/>
          </a:prstGeom>
          <a:noFill/>
          <a:ln w="7620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52693" y="3122613"/>
            <a:ext cx="6678613" cy="10288587"/>
          </a:xfrm>
          <a:prstGeom prst="rect">
            <a:avLst/>
          </a:prstGeom>
          <a:noFill/>
          <a:ln w="7620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4103" name="Picture 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46475" y="3122613"/>
            <a:ext cx="6686550" cy="10287000"/>
          </a:xfrm>
          <a:prstGeom prst="rect">
            <a:avLst/>
          </a:prstGeom>
          <a:noFill/>
          <a:ln w="7620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2917031" y="12380735"/>
            <a:ext cx="3733800" cy="830997"/>
          </a:xfrm>
          <a:prstGeom prst="rect">
            <a:avLst/>
          </a:prstGeom>
          <a:solidFill>
            <a:schemeClr val="tx1">
              <a:lumMod val="50000"/>
              <a:alpha val="80000"/>
            </a:schemeClr>
          </a:solidFill>
          <a:ln w="38100">
            <a:solidFill>
              <a:schemeClr val="bg1"/>
            </a:solidFill>
          </a:ln>
          <a:effectLst>
            <a:outerShdw dist="127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4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 Light" charset="0"/>
                <a:ea typeface="Calibri Light" charset="0"/>
                <a:cs typeface="Calibri Light" charset="0"/>
              </a:rPr>
              <a:t>AM Peak</a:t>
            </a:r>
            <a:endParaRPr lang="en-US" sz="4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 Light" charset="0"/>
              <a:ea typeface="Calibri Light" charset="0"/>
              <a:cs typeface="Calibri Light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7922875" y="12380735"/>
            <a:ext cx="3733800" cy="830997"/>
          </a:xfrm>
          <a:prstGeom prst="rect">
            <a:avLst/>
          </a:prstGeom>
          <a:solidFill>
            <a:schemeClr val="tx1">
              <a:lumMod val="50000"/>
              <a:alpha val="80000"/>
            </a:schemeClr>
          </a:solidFill>
          <a:ln w="38100">
            <a:solidFill>
              <a:schemeClr val="bg1"/>
            </a:solidFill>
          </a:ln>
          <a:effectLst>
            <a:outerShdw dist="127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4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 Light" charset="0"/>
                <a:ea typeface="Calibri Light" charset="0"/>
                <a:cs typeface="Calibri Light" charset="0"/>
              </a:rPr>
              <a:t>P</a:t>
            </a:r>
            <a:r>
              <a:rPr lang="en-US" sz="4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 Light" charset="0"/>
                <a:ea typeface="Calibri Light" charset="0"/>
                <a:cs typeface="Calibri Light" charset="0"/>
              </a:rPr>
              <a:t>M Peak</a:t>
            </a:r>
            <a:endParaRPr lang="en-US" sz="4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 Light" charset="0"/>
              <a:ea typeface="Calibri Light" charset="0"/>
              <a:cs typeface="Calibri Light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0306685" y="12380735"/>
            <a:ext cx="3733800" cy="830997"/>
          </a:xfrm>
          <a:prstGeom prst="rect">
            <a:avLst/>
          </a:prstGeom>
          <a:solidFill>
            <a:schemeClr val="tx1">
              <a:lumMod val="50000"/>
              <a:alpha val="80000"/>
            </a:schemeClr>
          </a:solidFill>
          <a:ln w="38100">
            <a:solidFill>
              <a:schemeClr val="bg1"/>
            </a:solidFill>
          </a:ln>
          <a:effectLst>
            <a:outerShdw dist="127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4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 Light" charset="0"/>
                <a:ea typeface="Calibri Light" charset="0"/>
                <a:cs typeface="Calibri Light" charset="0"/>
              </a:rPr>
              <a:t>Midday</a:t>
            </a:r>
            <a:endParaRPr lang="en-US" sz="4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 Light" charset="0"/>
              <a:ea typeface="Calibri Light" charset="0"/>
              <a:cs typeface="Calibri Ligh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242069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:fade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4371300" cy="1371600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87118" y="556761"/>
            <a:ext cx="3572934" cy="1188720"/>
          </a:xfrm>
          <a:prstGeom prst="rect">
            <a:avLst/>
          </a:prstGeom>
          <a:effectLst>
            <a:outerShdw blurRad="50800" dist="254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6" name="TextBox 5"/>
          <p:cNvSpPr txBox="1"/>
          <p:nvPr/>
        </p:nvSpPr>
        <p:spPr>
          <a:xfrm>
            <a:off x="530225" y="1828800"/>
            <a:ext cx="23317200" cy="1200329"/>
          </a:xfrm>
          <a:prstGeom prst="rect">
            <a:avLst/>
          </a:prstGeom>
          <a:noFill/>
          <a:effectLst>
            <a:outerShdw blurRad="50800" dist="76200" dir="2700000" algn="tl" rotWithShape="0">
              <a:prstClr val="black"/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7200" b="1" dirty="0" smtClean="0">
                <a:solidFill>
                  <a:schemeClr val="bg1"/>
                </a:solidFill>
                <a:effectLst>
                  <a:outerShdw blurRad="50800" dist="152400" dir="2700000" algn="tl" rotWithShape="0">
                    <a:prstClr val="black"/>
                  </a:outerShdw>
                </a:effectLst>
                <a:latin typeface="Calibri" charset="0"/>
                <a:ea typeface="Calibri" charset="0"/>
                <a:cs typeface="Calibri" charset="0"/>
              </a:rPr>
              <a:t>Delays for One Month on Weekdays</a:t>
            </a:r>
          </a:p>
        </p:txBody>
      </p:sp>
      <p:pic>
        <p:nvPicPr>
          <p:cNvPr id="6146" name="Picture 2" descr="http://db4iot.com/wp-content/uploads/2017/05/TriMet-Delay-One-Month-Weekdays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1061" y="3276600"/>
            <a:ext cx="17410175" cy="9793224"/>
          </a:xfrm>
          <a:prstGeom prst="rect">
            <a:avLst/>
          </a:prstGeom>
          <a:noFill/>
          <a:ln w="76200"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18589625" y="4191298"/>
            <a:ext cx="5410200" cy="7848302"/>
          </a:xfrm>
          <a:prstGeom prst="rect">
            <a:avLst/>
          </a:prstGeom>
          <a:noFill/>
          <a:effectLst>
            <a:outerShdw blurRad="50800" dist="76200" dir="2700000" algn="tl" rotWithShape="0">
              <a:prstClr val="black"/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7200" b="1" dirty="0" smtClean="0">
                <a:solidFill>
                  <a:schemeClr val="bg1"/>
                </a:solidFill>
                <a:effectLst>
                  <a:outerShdw blurRad="50800" dist="152400" dir="2700000" algn="tl" rotWithShape="0">
                    <a:prstClr val="black"/>
                  </a:outerShdw>
                </a:effectLst>
                <a:latin typeface="Calibri" charset="0"/>
                <a:ea typeface="Calibri" charset="0"/>
                <a:cs typeface="Calibri" charset="0"/>
              </a:rPr>
              <a:t>The Graph shows delays over time.</a:t>
            </a:r>
          </a:p>
          <a:p>
            <a:pPr algn="ctr"/>
            <a:endParaRPr lang="en-US" sz="7200" b="1" dirty="0">
              <a:solidFill>
                <a:schemeClr val="bg1"/>
              </a:solidFill>
              <a:effectLst>
                <a:outerShdw blurRad="50800" dist="152400" dir="2700000" algn="tl" rotWithShape="0">
                  <a:prstClr val="black"/>
                </a:outerShdw>
              </a:effectLst>
              <a:latin typeface="Calibri" charset="0"/>
              <a:ea typeface="Calibri" charset="0"/>
              <a:cs typeface="Calibri" charset="0"/>
            </a:endParaRPr>
          </a:p>
          <a:p>
            <a:pPr algn="ctr"/>
            <a:r>
              <a:rPr lang="en-US" sz="7200" b="1" dirty="0" smtClean="0">
                <a:solidFill>
                  <a:schemeClr val="bg1"/>
                </a:solidFill>
                <a:effectLst>
                  <a:outerShdw blurRad="50800" dist="152400" dir="2700000" algn="tl" rotWithShape="0">
                    <a:prstClr val="black"/>
                  </a:outerShdw>
                </a:effectLst>
                <a:latin typeface="Calibri" charset="0"/>
                <a:ea typeface="Calibri" charset="0"/>
                <a:cs typeface="Calibri" charset="0"/>
              </a:rPr>
              <a:t>The Map </a:t>
            </a:r>
          </a:p>
          <a:p>
            <a:pPr algn="ctr"/>
            <a:r>
              <a:rPr lang="en-US" sz="7200" b="1" dirty="0">
                <a:solidFill>
                  <a:schemeClr val="bg1"/>
                </a:solidFill>
                <a:effectLst>
                  <a:outerShdw blurRad="50800" dist="152400" dir="2700000" algn="tl" rotWithShape="0">
                    <a:prstClr val="black"/>
                  </a:outerShdw>
                </a:effectLst>
                <a:latin typeface="Calibri" charset="0"/>
                <a:ea typeface="Calibri" charset="0"/>
                <a:cs typeface="Calibri" charset="0"/>
              </a:rPr>
              <a:t>s</a:t>
            </a:r>
            <a:r>
              <a:rPr lang="en-US" sz="7200" b="1" dirty="0" smtClean="0">
                <a:solidFill>
                  <a:schemeClr val="bg1"/>
                </a:solidFill>
                <a:effectLst>
                  <a:outerShdw blurRad="50800" dist="152400" dir="2700000" algn="tl" rotWithShape="0">
                    <a:prstClr val="black"/>
                  </a:outerShdw>
                </a:effectLst>
                <a:latin typeface="Calibri" charset="0"/>
                <a:ea typeface="Calibri" charset="0"/>
                <a:cs typeface="Calibri" charset="0"/>
              </a:rPr>
              <a:t>hows delays over space.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530224" y="13116580"/>
            <a:ext cx="23317201" cy="523220"/>
          </a:xfrm>
          <a:prstGeom prst="rect">
            <a:avLst/>
          </a:prstGeom>
          <a:noFill/>
          <a:effectLst>
            <a:outerShdw blurRad="50800" dist="76200" dir="2700000" algn="tl" rotWithShape="0">
              <a:prstClr val="black"/>
            </a:outerShdw>
          </a:effectLst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chemeClr val="bg1"/>
                </a:solidFill>
                <a:effectLst>
                  <a:outerShdw blurRad="50800" dist="152400" dir="2700000" algn="tl" rotWithShape="0">
                    <a:prstClr val="black"/>
                  </a:outerShdw>
                </a:effectLst>
                <a:latin typeface="Calibri" charset="0"/>
                <a:ea typeface="Calibri" charset="0"/>
                <a:cs typeface="Calibri" charset="0"/>
              </a:rPr>
              <a:t>Data Source: TriMet</a:t>
            </a:r>
          </a:p>
        </p:txBody>
      </p:sp>
    </p:spTree>
    <p:extLst>
      <p:ext uri="{BB962C8B-B14F-4D97-AF65-F5344CB8AC3E}">
        <p14:creationId xmlns:p14="http://schemas.microsoft.com/office/powerpoint/2010/main" val="4102392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:fade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4371300" cy="13716000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87118" y="556761"/>
            <a:ext cx="3572934" cy="1188720"/>
          </a:xfrm>
          <a:prstGeom prst="rect">
            <a:avLst/>
          </a:prstGeom>
          <a:effectLst>
            <a:outerShdw blurRad="50800" dist="254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5" name="TextBox 14"/>
          <p:cNvSpPr txBox="1"/>
          <p:nvPr/>
        </p:nvSpPr>
        <p:spPr>
          <a:xfrm>
            <a:off x="530225" y="1828800"/>
            <a:ext cx="23317200" cy="1200329"/>
          </a:xfrm>
          <a:prstGeom prst="rect">
            <a:avLst/>
          </a:prstGeom>
          <a:noFill/>
          <a:effectLst>
            <a:outerShdw blurRad="50800" dist="76200" dir="2700000" algn="tl" rotWithShape="0">
              <a:prstClr val="black"/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7200" b="1" dirty="0" smtClean="0">
                <a:solidFill>
                  <a:schemeClr val="bg1"/>
                </a:solidFill>
                <a:effectLst>
                  <a:outerShdw blurRad="50800" dist="152400" dir="2700000" algn="tl" rotWithShape="0">
                    <a:prstClr val="black"/>
                  </a:outerShdw>
                </a:effectLst>
                <a:latin typeface="Calibri" charset="0"/>
                <a:ea typeface="Calibri" charset="0"/>
                <a:cs typeface="Calibri" charset="0"/>
              </a:rPr>
              <a:t>Comparing Speed and Delay over Time</a:t>
            </a:r>
          </a:p>
        </p:txBody>
      </p:sp>
      <p:pic>
        <p:nvPicPr>
          <p:cNvPr id="7170" name="Picture 2" descr="http://db4iot.com/wp-content/uploads/2017/05/Figure-11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415" y="3429000"/>
            <a:ext cx="19353169" cy="9543871"/>
          </a:xfrm>
          <a:prstGeom prst="rect">
            <a:avLst/>
          </a:prstGeom>
          <a:noFill/>
          <a:ln w="25400">
            <a:solidFill>
              <a:srgbClr val="2F2F2F"/>
            </a:solidFill>
          </a:ln>
          <a:effectLst>
            <a:outerShdw blurRad="50800" dist="76200" dir="2700000" algn="tl" rotWithShape="0">
              <a:prstClr val="black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530224" y="13116580"/>
            <a:ext cx="23317201" cy="523220"/>
          </a:xfrm>
          <a:prstGeom prst="rect">
            <a:avLst/>
          </a:prstGeom>
          <a:noFill/>
          <a:effectLst>
            <a:outerShdw blurRad="50800" dist="76200" dir="2700000" algn="tl" rotWithShape="0">
              <a:prstClr val="black"/>
            </a:outerShdw>
          </a:effectLst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chemeClr val="bg1"/>
                </a:solidFill>
                <a:effectLst>
                  <a:outerShdw blurRad="50800" dist="152400" dir="2700000" algn="tl" rotWithShape="0">
                    <a:prstClr val="black"/>
                  </a:outerShdw>
                </a:effectLst>
                <a:latin typeface="Calibri" charset="0"/>
                <a:ea typeface="Calibri" charset="0"/>
                <a:cs typeface="Calibri" charset="0"/>
              </a:rPr>
              <a:t>Data Source: TriMet</a:t>
            </a:r>
          </a:p>
        </p:txBody>
      </p:sp>
    </p:spTree>
    <p:extLst>
      <p:ext uri="{BB962C8B-B14F-4D97-AF65-F5344CB8AC3E}">
        <p14:creationId xmlns:p14="http://schemas.microsoft.com/office/powerpoint/2010/main" val="1468769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:fade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4371300" cy="13716000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87118" y="556761"/>
            <a:ext cx="3572934" cy="1188720"/>
          </a:xfrm>
          <a:prstGeom prst="rect">
            <a:avLst/>
          </a:prstGeom>
          <a:effectLst>
            <a:outerShdw blurRad="50800" dist="254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4720" y="3200400"/>
            <a:ext cx="17426432" cy="9802368"/>
          </a:xfrm>
          <a:prstGeom prst="rect">
            <a:avLst/>
          </a:prstGeom>
          <a:ln w="76200">
            <a:solidFill>
              <a:schemeClr val="bg1"/>
            </a:solidFill>
          </a:ln>
        </p:spPr>
      </p:pic>
      <p:sp>
        <p:nvSpPr>
          <p:cNvPr id="9" name="TextBox 8"/>
          <p:cNvSpPr txBox="1"/>
          <p:nvPr/>
        </p:nvSpPr>
        <p:spPr>
          <a:xfrm>
            <a:off x="530225" y="1828800"/>
            <a:ext cx="23317200" cy="1200329"/>
          </a:xfrm>
          <a:prstGeom prst="rect">
            <a:avLst/>
          </a:prstGeom>
          <a:noFill/>
          <a:effectLst>
            <a:outerShdw blurRad="50800" dist="76200" dir="2700000" algn="tl" rotWithShape="0">
              <a:prstClr val="black"/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7200" b="1" dirty="0" smtClean="0">
                <a:solidFill>
                  <a:schemeClr val="bg1"/>
                </a:solidFill>
                <a:effectLst>
                  <a:outerShdw blurRad="50800" dist="152400" dir="2700000" algn="tl" rotWithShape="0">
                    <a:prstClr val="black"/>
                  </a:outerShdw>
                </a:effectLst>
                <a:latin typeface="Calibri" charset="0"/>
                <a:ea typeface="Calibri" charset="0"/>
                <a:cs typeface="Calibri" charset="0"/>
              </a:rPr>
              <a:t>Route Delay by Route Distance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01650" y="11658600"/>
            <a:ext cx="23317200" cy="830997"/>
          </a:xfrm>
          <a:prstGeom prst="rect">
            <a:avLst/>
          </a:prstGeom>
          <a:noFill/>
          <a:effectLst>
            <a:outerShdw blurRad="50800" dist="76200" dir="2700000" algn="tl" rotWithShape="0">
              <a:prstClr val="black"/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4800" b="1" dirty="0" smtClean="0">
                <a:solidFill>
                  <a:schemeClr val="bg1"/>
                </a:solidFill>
                <a:effectLst>
                  <a:outerShdw blurRad="50800" dist="152400" dir="2700000" algn="tl" rotWithShape="0">
                    <a:prstClr val="black"/>
                  </a:outerShdw>
                </a:effectLst>
                <a:latin typeface="Calibri" charset="0"/>
                <a:ea typeface="Calibri" charset="0"/>
                <a:cs typeface="Calibri" charset="0"/>
              </a:rPr>
              <a:t>TriMet Route 15 Eastbound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209732" y="7543800"/>
            <a:ext cx="15958185" cy="1569660"/>
          </a:xfrm>
          <a:prstGeom prst="rect">
            <a:avLst/>
          </a:prstGeom>
          <a:noFill/>
          <a:effectLst>
            <a:outerShdw blurRad="50800" dist="76200" dir="2700000" algn="tl" rotWithShape="0">
              <a:prstClr val="black"/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4800" b="1" dirty="0" smtClean="0">
                <a:solidFill>
                  <a:schemeClr val="bg1"/>
                </a:solidFill>
                <a:effectLst>
                  <a:outerShdw blurRad="50800" dist="152400" dir="2700000" algn="tl" rotWithShape="0">
                    <a:prstClr val="black"/>
                  </a:outerShdw>
                </a:effectLst>
                <a:latin typeface="Calibri" charset="0"/>
                <a:ea typeface="Calibri" charset="0"/>
                <a:cs typeface="Calibri" charset="0"/>
              </a:rPr>
              <a:t>Showing the service delay on a time graph and a distance graph gives detailed information about the service on a route.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30224" y="13116580"/>
            <a:ext cx="23317201" cy="523220"/>
          </a:xfrm>
          <a:prstGeom prst="rect">
            <a:avLst/>
          </a:prstGeom>
          <a:noFill/>
          <a:effectLst>
            <a:outerShdw blurRad="50800" dist="76200" dir="2700000" algn="tl" rotWithShape="0">
              <a:prstClr val="black"/>
            </a:outerShdw>
          </a:effectLst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chemeClr val="bg1"/>
                </a:solidFill>
                <a:effectLst>
                  <a:outerShdw blurRad="50800" dist="152400" dir="2700000" algn="tl" rotWithShape="0">
                    <a:prstClr val="black"/>
                  </a:outerShdw>
                </a:effectLst>
                <a:latin typeface="Calibri" charset="0"/>
                <a:ea typeface="Calibri" charset="0"/>
                <a:cs typeface="Calibri" charset="0"/>
              </a:rPr>
              <a:t>Data Source: TriMet</a:t>
            </a:r>
          </a:p>
        </p:txBody>
      </p:sp>
    </p:spTree>
    <p:extLst>
      <p:ext uri="{BB962C8B-B14F-4D97-AF65-F5344CB8AC3E}">
        <p14:creationId xmlns:p14="http://schemas.microsoft.com/office/powerpoint/2010/main" val="2855398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:fade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4371300" cy="13716000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87118" y="556761"/>
            <a:ext cx="3572934" cy="1188720"/>
          </a:xfrm>
          <a:prstGeom prst="rect">
            <a:avLst/>
          </a:prstGeom>
          <a:effectLst>
            <a:outerShdw blurRad="50800" dist="254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9" name="TextBox 8"/>
          <p:cNvSpPr txBox="1"/>
          <p:nvPr/>
        </p:nvSpPr>
        <p:spPr>
          <a:xfrm>
            <a:off x="530225" y="1828800"/>
            <a:ext cx="23317200" cy="1200329"/>
          </a:xfrm>
          <a:prstGeom prst="rect">
            <a:avLst/>
          </a:prstGeom>
          <a:noFill/>
          <a:effectLst>
            <a:outerShdw blurRad="50800" dist="76200" dir="2700000" algn="tl" rotWithShape="0">
              <a:prstClr val="black"/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7200" b="1" dirty="0" smtClean="0">
                <a:solidFill>
                  <a:schemeClr val="bg1"/>
                </a:solidFill>
                <a:effectLst>
                  <a:outerShdw blurRad="50800" dist="152400" dir="2700000" algn="tl" rotWithShape="0">
                    <a:prstClr val="black"/>
                  </a:outerShdw>
                </a:effectLst>
                <a:latin typeface="Calibri" charset="0"/>
                <a:ea typeface="Calibri" charset="0"/>
                <a:cs typeface="Calibri" charset="0"/>
              </a:rPr>
              <a:t>Passenger Count by Time of Day and Route Distance</a:t>
            </a:r>
          </a:p>
        </p:txBody>
      </p:sp>
      <p:pic>
        <p:nvPicPr>
          <p:cNvPr id="1027" name="Picture 3" descr="C:\Users\Eimar\Dropbox\TriMet\TriMet Line 4 Heat Chart of Estimated Load over Time by Route Distance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7006" y="3154680"/>
            <a:ext cx="14530492" cy="9418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5178425" y="12580203"/>
            <a:ext cx="7543800" cy="830997"/>
          </a:xfrm>
          <a:prstGeom prst="rect">
            <a:avLst/>
          </a:prstGeom>
          <a:noFill/>
          <a:effectLst>
            <a:outerShdw blurRad="50800" dist="76200" dir="2700000" algn="tl" rotWithShape="0">
              <a:prstClr val="black"/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4800" b="1" dirty="0" smtClean="0">
                <a:solidFill>
                  <a:schemeClr val="bg1"/>
                </a:solidFill>
                <a:effectLst>
                  <a:outerShdw blurRad="50800" dist="152400" dir="2700000" algn="tl" rotWithShape="0">
                    <a:prstClr val="black"/>
                  </a:outerShdw>
                </a:effectLst>
                <a:latin typeface="Calibri" charset="0"/>
                <a:ea typeface="Calibri" charset="0"/>
                <a:cs typeface="Calibri" charset="0"/>
              </a:rPr>
              <a:t>Distance along route  </a:t>
            </a:r>
            <a:r>
              <a:rPr lang="en-US" sz="4000" b="1" dirty="0" smtClean="0">
                <a:solidFill>
                  <a:schemeClr val="bg1"/>
                </a:solidFill>
                <a:effectLst>
                  <a:outerShdw blurRad="50800" dist="152400" dir="2700000" algn="tl" rotWithShape="0">
                    <a:prstClr val="black"/>
                  </a:outerShdw>
                </a:effectLst>
                <a:latin typeface="Calibri" charset="0"/>
                <a:ea typeface="Calibri" charset="0"/>
                <a:cs typeface="Calibri" charset="0"/>
              </a:rPr>
              <a:t>&gt;&gt;&gt;&gt;</a:t>
            </a:r>
          </a:p>
        </p:txBody>
      </p:sp>
      <p:sp>
        <p:nvSpPr>
          <p:cNvPr id="14" name="TextBox 13"/>
          <p:cNvSpPr txBox="1"/>
          <p:nvPr/>
        </p:nvSpPr>
        <p:spPr>
          <a:xfrm rot="16200000">
            <a:off x="1402924" y="9196136"/>
            <a:ext cx="5791200" cy="830997"/>
          </a:xfrm>
          <a:prstGeom prst="rect">
            <a:avLst/>
          </a:prstGeom>
          <a:noFill/>
          <a:effectLst>
            <a:outerShdw blurRad="50800" dist="76200" dir="2700000" algn="tl" rotWithShape="0">
              <a:prstClr val="black"/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4800" b="1" dirty="0" smtClean="0">
                <a:solidFill>
                  <a:schemeClr val="bg1"/>
                </a:solidFill>
                <a:effectLst>
                  <a:outerShdw blurRad="50800" dist="152400" dir="2700000" algn="tl" rotWithShape="0">
                    <a:prstClr val="black"/>
                  </a:outerShdw>
                </a:effectLst>
                <a:latin typeface="Calibri" charset="0"/>
                <a:ea typeface="Calibri" charset="0"/>
                <a:cs typeface="Calibri" charset="0"/>
              </a:rPr>
              <a:t>Time of Day  </a:t>
            </a:r>
            <a:r>
              <a:rPr lang="en-US" sz="4000" b="1" dirty="0" smtClean="0">
                <a:solidFill>
                  <a:schemeClr val="bg1"/>
                </a:solidFill>
                <a:effectLst>
                  <a:outerShdw blurRad="50800" dist="152400" dir="2700000" algn="tl" rotWithShape="0">
                    <a:prstClr val="black"/>
                  </a:outerShdw>
                </a:effectLst>
                <a:latin typeface="Calibri" charset="0"/>
                <a:ea typeface="Calibri" charset="0"/>
                <a:cs typeface="Calibri" charset="0"/>
              </a:rPr>
              <a:t>&gt;&gt;&gt;&gt;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9732625" y="5639812"/>
            <a:ext cx="3324224" cy="3046988"/>
          </a:xfrm>
          <a:prstGeom prst="rect">
            <a:avLst/>
          </a:prstGeom>
          <a:noFill/>
          <a:effectLst>
            <a:outerShdw blurRad="50800" dist="76200" dir="2700000" algn="tl" rotWithShape="0">
              <a:prstClr val="black"/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4800" b="1" dirty="0" smtClean="0">
                <a:solidFill>
                  <a:schemeClr val="bg1"/>
                </a:solidFill>
                <a:effectLst>
                  <a:outerShdw blurRad="50800" dist="152400" dir="2700000" algn="tl" rotWithShape="0">
                    <a:prstClr val="black"/>
                  </a:outerShdw>
                </a:effectLst>
                <a:latin typeface="Calibri" charset="0"/>
                <a:ea typeface="Calibri" charset="0"/>
                <a:cs typeface="Calibri" charset="0"/>
              </a:rPr>
              <a:t>TriMet Route </a:t>
            </a:r>
            <a:r>
              <a:rPr lang="en-US" sz="4800" b="1" dirty="0">
                <a:solidFill>
                  <a:schemeClr val="bg1"/>
                </a:solidFill>
                <a:effectLst>
                  <a:outerShdw blurRad="50800" dist="152400" dir="2700000" algn="tl" rotWithShape="0">
                    <a:prstClr val="black"/>
                  </a:outerShdw>
                </a:effectLst>
                <a:latin typeface="Calibri" charset="0"/>
                <a:ea typeface="Calibri" charset="0"/>
                <a:cs typeface="Calibri" charset="0"/>
              </a:rPr>
              <a:t>4</a:t>
            </a:r>
            <a:r>
              <a:rPr lang="en-US" sz="4800" b="1" dirty="0" smtClean="0">
                <a:solidFill>
                  <a:schemeClr val="bg1"/>
                </a:solidFill>
                <a:effectLst>
                  <a:outerShdw blurRad="50800" dist="152400" dir="2700000" algn="tl" rotWithShape="0">
                    <a:prstClr val="black"/>
                  </a:outerShdw>
                </a:effectLst>
                <a:latin typeface="Calibri" charset="0"/>
                <a:ea typeface="Calibri" charset="0"/>
                <a:cs typeface="Calibri" charset="0"/>
              </a:rPr>
              <a:t> Eastbound Weekdays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530224" y="13116580"/>
            <a:ext cx="23317201" cy="523220"/>
          </a:xfrm>
          <a:prstGeom prst="rect">
            <a:avLst/>
          </a:prstGeom>
          <a:noFill/>
          <a:effectLst>
            <a:outerShdw blurRad="50800" dist="76200" dir="2700000" algn="tl" rotWithShape="0">
              <a:prstClr val="black"/>
            </a:outerShdw>
          </a:effectLst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chemeClr val="bg1"/>
                </a:solidFill>
                <a:effectLst>
                  <a:outerShdw blurRad="50800" dist="152400" dir="2700000" algn="tl" rotWithShape="0">
                    <a:prstClr val="black"/>
                  </a:outerShdw>
                </a:effectLst>
                <a:latin typeface="Calibri" charset="0"/>
                <a:ea typeface="Calibri" charset="0"/>
                <a:cs typeface="Calibri" charset="0"/>
              </a:rPr>
              <a:t>Data Source: TriMet</a:t>
            </a:r>
          </a:p>
        </p:txBody>
      </p:sp>
    </p:spTree>
    <p:extLst>
      <p:ext uri="{BB962C8B-B14F-4D97-AF65-F5344CB8AC3E}">
        <p14:creationId xmlns:p14="http://schemas.microsoft.com/office/powerpoint/2010/main" val="219319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:fade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4371300" cy="13716000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87118" y="556761"/>
            <a:ext cx="3572934" cy="1188720"/>
          </a:xfrm>
          <a:prstGeom prst="rect">
            <a:avLst/>
          </a:prstGeom>
          <a:effectLst>
            <a:outerShdw blurRad="50800" dist="254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9" name="TextBox 8"/>
          <p:cNvSpPr txBox="1"/>
          <p:nvPr/>
        </p:nvSpPr>
        <p:spPr>
          <a:xfrm>
            <a:off x="530225" y="1828800"/>
            <a:ext cx="23317200" cy="1200329"/>
          </a:xfrm>
          <a:prstGeom prst="rect">
            <a:avLst/>
          </a:prstGeom>
          <a:noFill/>
          <a:effectLst>
            <a:outerShdw blurRad="50800" dist="76200" dir="2700000" algn="tl" rotWithShape="0">
              <a:prstClr val="black"/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7200" b="1" dirty="0" smtClean="0">
                <a:solidFill>
                  <a:schemeClr val="bg1"/>
                </a:solidFill>
                <a:effectLst>
                  <a:outerShdw blurRad="50800" dist="152400" dir="2700000" algn="tl" rotWithShape="0">
                    <a:prstClr val="black"/>
                  </a:outerShdw>
                </a:effectLst>
                <a:latin typeface="Calibri" charset="0"/>
                <a:ea typeface="Calibri" charset="0"/>
                <a:cs typeface="Calibri" charset="0"/>
              </a:rPr>
              <a:t>Speed by Time of Day and Route Distance</a:t>
            </a:r>
          </a:p>
        </p:txBody>
      </p:sp>
      <p:pic>
        <p:nvPicPr>
          <p:cNvPr id="2050" name="Picture 2" descr="C:\Users\Eimar\Dropbox\TriMet\TriMet Line 4 Heat Chart of Speed over Time by Route Distance.png"/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6048" y="3154680"/>
            <a:ext cx="14529816" cy="9418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19732625" y="5639812"/>
            <a:ext cx="3324224" cy="3046988"/>
          </a:xfrm>
          <a:prstGeom prst="rect">
            <a:avLst/>
          </a:prstGeom>
          <a:noFill/>
          <a:effectLst>
            <a:outerShdw blurRad="50800" dist="76200" dir="2700000" algn="tl" rotWithShape="0">
              <a:prstClr val="black"/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4800" b="1" dirty="0" smtClean="0">
                <a:solidFill>
                  <a:schemeClr val="bg1"/>
                </a:solidFill>
                <a:effectLst>
                  <a:outerShdw blurRad="50800" dist="152400" dir="2700000" algn="tl" rotWithShape="0">
                    <a:prstClr val="black"/>
                  </a:outerShdw>
                </a:effectLst>
                <a:latin typeface="Calibri" charset="0"/>
                <a:ea typeface="Calibri" charset="0"/>
                <a:cs typeface="Calibri" charset="0"/>
              </a:rPr>
              <a:t>TriMet Route </a:t>
            </a:r>
            <a:r>
              <a:rPr lang="en-US" sz="4800" b="1" dirty="0">
                <a:solidFill>
                  <a:schemeClr val="bg1"/>
                </a:solidFill>
                <a:effectLst>
                  <a:outerShdw blurRad="50800" dist="152400" dir="2700000" algn="tl" rotWithShape="0">
                    <a:prstClr val="black"/>
                  </a:outerShdw>
                </a:effectLst>
                <a:latin typeface="Calibri" charset="0"/>
                <a:ea typeface="Calibri" charset="0"/>
                <a:cs typeface="Calibri" charset="0"/>
              </a:rPr>
              <a:t>4</a:t>
            </a:r>
            <a:r>
              <a:rPr lang="en-US" sz="4800" b="1" dirty="0" smtClean="0">
                <a:solidFill>
                  <a:schemeClr val="bg1"/>
                </a:solidFill>
                <a:effectLst>
                  <a:outerShdw blurRad="50800" dist="152400" dir="2700000" algn="tl" rotWithShape="0">
                    <a:prstClr val="black"/>
                  </a:outerShdw>
                </a:effectLst>
                <a:latin typeface="Calibri" charset="0"/>
                <a:ea typeface="Calibri" charset="0"/>
                <a:cs typeface="Calibri" charset="0"/>
              </a:rPr>
              <a:t> Eastbound Weekdays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178425" y="12580203"/>
            <a:ext cx="7543800" cy="830997"/>
          </a:xfrm>
          <a:prstGeom prst="rect">
            <a:avLst/>
          </a:prstGeom>
          <a:noFill/>
          <a:effectLst>
            <a:outerShdw blurRad="50800" dist="76200" dir="2700000" algn="tl" rotWithShape="0">
              <a:prstClr val="black"/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4800" b="1" dirty="0" smtClean="0">
                <a:solidFill>
                  <a:schemeClr val="bg1"/>
                </a:solidFill>
                <a:effectLst>
                  <a:outerShdw blurRad="50800" dist="152400" dir="2700000" algn="tl" rotWithShape="0">
                    <a:prstClr val="black"/>
                  </a:outerShdw>
                </a:effectLst>
                <a:latin typeface="Calibri" charset="0"/>
                <a:ea typeface="Calibri" charset="0"/>
                <a:cs typeface="Calibri" charset="0"/>
              </a:rPr>
              <a:t>Distance along route  </a:t>
            </a:r>
            <a:r>
              <a:rPr lang="en-US" sz="4000" b="1" dirty="0" smtClean="0">
                <a:solidFill>
                  <a:schemeClr val="bg1"/>
                </a:solidFill>
                <a:effectLst>
                  <a:outerShdw blurRad="50800" dist="152400" dir="2700000" algn="tl" rotWithShape="0">
                    <a:prstClr val="black"/>
                  </a:outerShdw>
                </a:effectLst>
                <a:latin typeface="Calibri" charset="0"/>
                <a:ea typeface="Calibri" charset="0"/>
                <a:cs typeface="Calibri" charset="0"/>
              </a:rPr>
              <a:t>&gt;&gt;&gt;&gt;</a:t>
            </a:r>
          </a:p>
        </p:txBody>
      </p:sp>
      <p:sp>
        <p:nvSpPr>
          <p:cNvPr id="15" name="TextBox 14"/>
          <p:cNvSpPr txBox="1"/>
          <p:nvPr/>
        </p:nvSpPr>
        <p:spPr>
          <a:xfrm rot="16200000">
            <a:off x="1402924" y="9196136"/>
            <a:ext cx="5791200" cy="830997"/>
          </a:xfrm>
          <a:prstGeom prst="rect">
            <a:avLst/>
          </a:prstGeom>
          <a:noFill/>
          <a:effectLst>
            <a:outerShdw blurRad="50800" dist="76200" dir="2700000" algn="tl" rotWithShape="0">
              <a:prstClr val="black"/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4800" b="1" dirty="0" smtClean="0">
                <a:solidFill>
                  <a:schemeClr val="bg1"/>
                </a:solidFill>
                <a:effectLst>
                  <a:outerShdw blurRad="50800" dist="152400" dir="2700000" algn="tl" rotWithShape="0">
                    <a:prstClr val="black"/>
                  </a:outerShdw>
                </a:effectLst>
                <a:latin typeface="Calibri" charset="0"/>
                <a:ea typeface="Calibri" charset="0"/>
                <a:cs typeface="Calibri" charset="0"/>
              </a:rPr>
              <a:t>Time of Day  </a:t>
            </a:r>
            <a:r>
              <a:rPr lang="en-US" sz="4000" b="1" dirty="0" smtClean="0">
                <a:solidFill>
                  <a:schemeClr val="bg1"/>
                </a:solidFill>
                <a:effectLst>
                  <a:outerShdw blurRad="50800" dist="152400" dir="2700000" algn="tl" rotWithShape="0">
                    <a:prstClr val="black"/>
                  </a:outerShdw>
                </a:effectLst>
                <a:latin typeface="Calibri" charset="0"/>
                <a:ea typeface="Calibri" charset="0"/>
                <a:cs typeface="Calibri" charset="0"/>
              </a:rPr>
              <a:t>&gt;&gt;&gt;&gt;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530224" y="13116580"/>
            <a:ext cx="23317201" cy="523220"/>
          </a:xfrm>
          <a:prstGeom prst="rect">
            <a:avLst/>
          </a:prstGeom>
          <a:noFill/>
          <a:effectLst>
            <a:outerShdw blurRad="50800" dist="76200" dir="2700000" algn="tl" rotWithShape="0">
              <a:prstClr val="black"/>
            </a:outerShdw>
          </a:effectLst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chemeClr val="bg1"/>
                </a:solidFill>
                <a:effectLst>
                  <a:outerShdw blurRad="50800" dist="152400" dir="2700000" algn="tl" rotWithShape="0">
                    <a:prstClr val="black"/>
                  </a:outerShdw>
                </a:effectLst>
                <a:latin typeface="Calibri" charset="0"/>
                <a:ea typeface="Calibri" charset="0"/>
                <a:cs typeface="Calibri" charset="0"/>
              </a:rPr>
              <a:t>Data Source: TriMet</a:t>
            </a:r>
          </a:p>
        </p:txBody>
      </p:sp>
    </p:spTree>
    <p:extLst>
      <p:ext uri="{BB962C8B-B14F-4D97-AF65-F5344CB8AC3E}">
        <p14:creationId xmlns:p14="http://schemas.microsoft.com/office/powerpoint/2010/main" val="17631996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:fade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4371300" cy="13716000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87118" y="556761"/>
            <a:ext cx="3572934" cy="1188720"/>
          </a:xfrm>
          <a:prstGeom prst="rect">
            <a:avLst/>
          </a:prstGeom>
          <a:effectLst>
            <a:outerShdw blurRad="50800" dist="254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5" name="TextBox 14"/>
          <p:cNvSpPr txBox="1"/>
          <p:nvPr/>
        </p:nvSpPr>
        <p:spPr>
          <a:xfrm>
            <a:off x="530225" y="1828800"/>
            <a:ext cx="23317200" cy="1200329"/>
          </a:xfrm>
          <a:prstGeom prst="rect">
            <a:avLst/>
          </a:prstGeom>
          <a:noFill/>
          <a:effectLst>
            <a:outerShdw blurRad="50800" dist="76200" dir="2700000" algn="tl" rotWithShape="0">
              <a:prstClr val="black"/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7200" b="1" dirty="0" smtClean="0">
                <a:solidFill>
                  <a:schemeClr val="bg1"/>
                </a:solidFill>
                <a:effectLst>
                  <a:outerShdw blurRad="50800" dist="152400" dir="2700000" algn="tl" rotWithShape="0">
                    <a:prstClr val="black"/>
                  </a:outerShdw>
                </a:effectLst>
                <a:latin typeface="Calibri" charset="0"/>
                <a:ea typeface="Calibri" charset="0"/>
                <a:cs typeface="Calibri" charset="0"/>
              </a:rPr>
              <a:t>Bus Delay Versus Passenger Count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8325" y="3352800"/>
            <a:ext cx="20701000" cy="9245600"/>
          </a:xfrm>
          <a:prstGeom prst="rect">
            <a:avLst/>
          </a:prstGeom>
          <a:ln w="76200">
            <a:solidFill>
              <a:schemeClr val="tx1">
                <a:lumMod val="50000"/>
              </a:schemeClr>
            </a:solidFill>
          </a:ln>
        </p:spPr>
      </p:pic>
      <p:sp>
        <p:nvSpPr>
          <p:cNvPr id="8" name="TextBox 7"/>
          <p:cNvSpPr txBox="1"/>
          <p:nvPr/>
        </p:nvSpPr>
        <p:spPr>
          <a:xfrm>
            <a:off x="514985" y="12773037"/>
            <a:ext cx="23317200" cy="830997"/>
          </a:xfrm>
          <a:prstGeom prst="rect">
            <a:avLst/>
          </a:prstGeom>
          <a:noFill/>
          <a:effectLst>
            <a:outerShdw blurRad="50800" dist="76200" dir="2700000" algn="tl" rotWithShape="0">
              <a:prstClr val="black"/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4800" b="1" dirty="0" smtClean="0">
                <a:solidFill>
                  <a:schemeClr val="bg1"/>
                </a:solidFill>
                <a:effectLst>
                  <a:outerShdw blurRad="50800" dist="152400" dir="2700000" algn="tl" rotWithShape="0">
                    <a:prstClr val="black"/>
                  </a:outerShdw>
                </a:effectLst>
                <a:latin typeface="Calibri" charset="0"/>
                <a:ea typeface="Calibri" charset="0"/>
                <a:cs typeface="Calibri" charset="0"/>
              </a:rPr>
              <a:t>Routenumber 15 Eastbound by Estimated Load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11810" y="10165950"/>
            <a:ext cx="15958185" cy="1323439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alibri" charset="0"/>
                <a:ea typeface="Calibri" charset="0"/>
                <a:cs typeface="Calibri" charset="0"/>
              </a:rPr>
              <a:t>These images show how Delay increases as the </a:t>
            </a:r>
          </a:p>
          <a:p>
            <a:pPr algn="ctr"/>
            <a:r>
              <a:rPr lang="en-US" sz="40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alibri" charset="0"/>
                <a:ea typeface="Calibri" charset="0"/>
                <a:cs typeface="Calibri" charset="0"/>
              </a:rPr>
              <a:t>Estimated Load (number of passengers) increases.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530224" y="13116580"/>
            <a:ext cx="23317201" cy="523220"/>
          </a:xfrm>
          <a:prstGeom prst="rect">
            <a:avLst/>
          </a:prstGeom>
          <a:noFill/>
          <a:effectLst>
            <a:outerShdw blurRad="50800" dist="76200" dir="2700000" algn="tl" rotWithShape="0">
              <a:prstClr val="black"/>
            </a:outerShdw>
          </a:effectLst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chemeClr val="bg1"/>
                </a:solidFill>
                <a:effectLst>
                  <a:outerShdw blurRad="50800" dist="152400" dir="2700000" algn="tl" rotWithShape="0">
                    <a:prstClr val="black"/>
                  </a:outerShdw>
                </a:effectLst>
                <a:latin typeface="Calibri" charset="0"/>
                <a:ea typeface="Calibri" charset="0"/>
                <a:cs typeface="Calibri" charset="0"/>
              </a:rPr>
              <a:t>Data Source: TriMet</a:t>
            </a:r>
          </a:p>
        </p:txBody>
      </p:sp>
    </p:spTree>
    <p:extLst>
      <p:ext uri="{BB962C8B-B14F-4D97-AF65-F5344CB8AC3E}">
        <p14:creationId xmlns:p14="http://schemas.microsoft.com/office/powerpoint/2010/main" val="15903461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:fade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4371300" cy="13716000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87118" y="556761"/>
            <a:ext cx="3572934" cy="1188720"/>
          </a:xfrm>
          <a:prstGeom prst="rect">
            <a:avLst/>
          </a:prstGeom>
          <a:effectLst>
            <a:outerShdw blurRad="50800" dist="254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38345" y="3112448"/>
            <a:ext cx="15270480" cy="9695860"/>
          </a:xfrm>
          <a:prstGeom prst="rect">
            <a:avLst/>
          </a:prstGeom>
          <a:ln w="76200">
            <a:solidFill>
              <a:schemeClr val="tx1">
                <a:lumMod val="50000"/>
              </a:schemeClr>
            </a:solidFill>
          </a:ln>
        </p:spPr>
      </p:pic>
      <p:sp>
        <p:nvSpPr>
          <p:cNvPr id="6" name="TextBox 5"/>
          <p:cNvSpPr txBox="1"/>
          <p:nvPr/>
        </p:nvSpPr>
        <p:spPr>
          <a:xfrm>
            <a:off x="514985" y="12773037"/>
            <a:ext cx="23317200" cy="830997"/>
          </a:xfrm>
          <a:prstGeom prst="rect">
            <a:avLst/>
          </a:prstGeom>
          <a:noFill/>
          <a:effectLst>
            <a:outerShdw blurRad="50800" dist="76200" dir="2700000" algn="tl" rotWithShape="0">
              <a:prstClr val="black"/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4800" b="1" dirty="0" smtClean="0">
                <a:solidFill>
                  <a:schemeClr val="bg1"/>
                </a:solidFill>
                <a:effectLst>
                  <a:outerShdw blurRad="50800" dist="152400" dir="2700000" algn="tl" rotWithShape="0">
                    <a:prstClr val="black"/>
                  </a:outerShdw>
                </a:effectLst>
                <a:latin typeface="Calibri" charset="0"/>
                <a:ea typeface="Calibri" charset="0"/>
                <a:cs typeface="Calibri" charset="0"/>
              </a:rPr>
              <a:t>Routenumber 15 Eastbound Morning Peak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30225" y="1828800"/>
            <a:ext cx="23317200" cy="1200329"/>
          </a:xfrm>
          <a:prstGeom prst="rect">
            <a:avLst/>
          </a:prstGeom>
          <a:noFill/>
          <a:effectLst>
            <a:outerShdw blurRad="50800" dist="76200" dir="2700000" algn="tl" rotWithShape="0">
              <a:prstClr val="black"/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7200" b="1" dirty="0" smtClean="0">
                <a:solidFill>
                  <a:schemeClr val="bg1"/>
                </a:solidFill>
                <a:effectLst>
                  <a:outerShdw blurRad="50800" dist="152400" dir="2700000" algn="tl" rotWithShape="0">
                    <a:prstClr val="black"/>
                  </a:outerShdw>
                </a:effectLst>
                <a:latin typeface="Calibri" charset="0"/>
                <a:ea typeface="Calibri" charset="0"/>
                <a:cs typeface="Calibri" charset="0"/>
              </a:rPr>
              <a:t>Passenger Boarding and Alighting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30224" y="13116580"/>
            <a:ext cx="23317201" cy="523220"/>
          </a:xfrm>
          <a:prstGeom prst="rect">
            <a:avLst/>
          </a:prstGeom>
          <a:noFill/>
          <a:effectLst>
            <a:outerShdw blurRad="50800" dist="76200" dir="2700000" algn="tl" rotWithShape="0">
              <a:prstClr val="black"/>
            </a:outerShdw>
          </a:effectLst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chemeClr val="bg1"/>
                </a:solidFill>
                <a:effectLst>
                  <a:outerShdw blurRad="50800" dist="152400" dir="2700000" algn="tl" rotWithShape="0">
                    <a:prstClr val="black"/>
                  </a:outerShdw>
                </a:effectLst>
                <a:latin typeface="Calibri" charset="0"/>
                <a:ea typeface="Calibri" charset="0"/>
                <a:cs typeface="Calibri" charset="0"/>
              </a:rPr>
              <a:t>Data Source: TriMet</a:t>
            </a:r>
          </a:p>
        </p:txBody>
      </p:sp>
    </p:spTree>
    <p:extLst>
      <p:ext uri="{BB962C8B-B14F-4D97-AF65-F5344CB8AC3E}">
        <p14:creationId xmlns:p14="http://schemas.microsoft.com/office/powerpoint/2010/main" val="13668271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:fade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4371300" cy="13716000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87118" y="556761"/>
            <a:ext cx="3572934" cy="1188720"/>
          </a:xfrm>
          <a:prstGeom prst="rect">
            <a:avLst/>
          </a:prstGeom>
          <a:effectLst>
            <a:outerShdw blurRad="50800" dist="254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1" name="TextBox 20"/>
          <p:cNvSpPr txBox="1"/>
          <p:nvPr/>
        </p:nvSpPr>
        <p:spPr>
          <a:xfrm>
            <a:off x="530225" y="1828800"/>
            <a:ext cx="23317200" cy="10064294"/>
          </a:xfrm>
          <a:prstGeom prst="rect">
            <a:avLst/>
          </a:prstGeom>
          <a:noFill/>
          <a:effectLst>
            <a:outerShdw blurRad="50800" dist="76200" dir="2700000" algn="tl" rotWithShape="0">
              <a:prstClr val="black"/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7200" b="1" dirty="0" smtClean="0">
                <a:solidFill>
                  <a:schemeClr val="bg1"/>
                </a:solidFill>
                <a:effectLst>
                  <a:outerShdw blurRad="50800" dist="152400" dir="2700000" algn="tl" rotWithShape="0">
                    <a:prstClr val="black"/>
                  </a:outerShdw>
                </a:effectLst>
                <a:latin typeface="Calibri" charset="0"/>
                <a:ea typeface="Calibri" charset="0"/>
                <a:cs typeface="Calibri" charset="0"/>
              </a:rPr>
              <a:t>IoT: The Internet of Things</a:t>
            </a:r>
          </a:p>
          <a:p>
            <a:pPr algn="ctr"/>
            <a:r>
              <a:rPr lang="en-US" sz="7200" b="1" dirty="0" smtClean="0">
                <a:solidFill>
                  <a:schemeClr val="bg1"/>
                </a:solidFill>
                <a:effectLst>
                  <a:outerShdw blurRad="50800" dist="152400" dir="2700000" algn="tl" rotWithShape="0">
                    <a:prstClr val="black"/>
                  </a:outerShdw>
                </a:effectLst>
                <a:latin typeface="Calibri" charset="0"/>
                <a:ea typeface="Calibri" charset="0"/>
                <a:cs typeface="Calibri" charset="0"/>
              </a:rPr>
              <a:t>IoMT</a:t>
            </a:r>
            <a:r>
              <a:rPr lang="en-US" sz="7200" b="1" dirty="0">
                <a:solidFill>
                  <a:schemeClr val="bg1"/>
                </a:solidFill>
                <a:effectLst>
                  <a:outerShdw blurRad="50800" dist="152400" dir="2700000" algn="tl" rotWithShape="0">
                    <a:prstClr val="black"/>
                  </a:outerShdw>
                </a:effectLst>
                <a:latin typeface="Calibri" charset="0"/>
                <a:ea typeface="Calibri" charset="0"/>
                <a:cs typeface="Calibri" charset="0"/>
              </a:rPr>
              <a:t>: The Internet </a:t>
            </a:r>
            <a:r>
              <a:rPr lang="en-US" sz="7200" b="1" dirty="0" smtClean="0">
                <a:solidFill>
                  <a:schemeClr val="bg1"/>
                </a:solidFill>
                <a:effectLst>
                  <a:outerShdw blurRad="50800" dist="152400" dir="2700000" algn="tl" rotWithShape="0">
                    <a:prstClr val="black"/>
                  </a:outerShdw>
                </a:effectLst>
                <a:latin typeface="Calibri" charset="0"/>
                <a:ea typeface="Calibri" charset="0"/>
                <a:cs typeface="Calibri" charset="0"/>
              </a:rPr>
              <a:t>of Moving </a:t>
            </a:r>
            <a:r>
              <a:rPr lang="en-US" sz="7200" b="1" dirty="0">
                <a:solidFill>
                  <a:schemeClr val="bg1"/>
                </a:solidFill>
                <a:effectLst>
                  <a:outerShdw blurRad="50800" dist="152400" dir="2700000" algn="tl" rotWithShape="0">
                    <a:prstClr val="black"/>
                  </a:outerShdw>
                </a:effectLst>
                <a:latin typeface="Calibri" charset="0"/>
                <a:ea typeface="Calibri" charset="0"/>
                <a:cs typeface="Calibri" charset="0"/>
              </a:rPr>
              <a:t>Things</a:t>
            </a:r>
          </a:p>
          <a:p>
            <a:pPr algn="ctr"/>
            <a:endParaRPr lang="en-US" sz="7200" b="1" dirty="0" smtClean="0">
              <a:solidFill>
                <a:schemeClr val="bg1"/>
              </a:solidFill>
              <a:effectLst>
                <a:outerShdw blurRad="50800" dist="152400" dir="2700000" algn="tl" rotWithShape="0">
                  <a:prstClr val="black"/>
                </a:outerShdw>
              </a:effectLst>
              <a:latin typeface="Calibri" charset="0"/>
              <a:ea typeface="Calibri" charset="0"/>
              <a:cs typeface="Calibri" charset="0"/>
            </a:endParaRPr>
          </a:p>
          <a:p>
            <a:pPr algn="ctr"/>
            <a:r>
              <a:rPr lang="en-US" sz="7200" b="1" dirty="0" smtClean="0">
                <a:solidFill>
                  <a:schemeClr val="bg1"/>
                </a:solidFill>
                <a:effectLst>
                  <a:outerShdw blurRad="50800" dist="152400" dir="2700000" algn="tl" rotWithShape="0">
                    <a:prstClr val="black"/>
                  </a:outerShdw>
                </a:effectLst>
                <a:latin typeface="Calibri" charset="0"/>
                <a:ea typeface="Calibri" charset="0"/>
                <a:cs typeface="Calibri" charset="0"/>
              </a:rPr>
              <a:t>Examples:</a:t>
            </a:r>
          </a:p>
          <a:p>
            <a:pPr algn="ctr"/>
            <a:r>
              <a:rPr lang="en-US" sz="7200" b="1" dirty="0">
                <a:solidFill>
                  <a:schemeClr val="bg1"/>
                </a:solidFill>
                <a:effectLst>
                  <a:outerShdw blurRad="50800" dist="152400" dir="2700000" algn="tl" rotWithShape="0">
                    <a:prstClr val="black"/>
                  </a:outerShdw>
                </a:effectLst>
                <a:latin typeface="Calibri" charset="0"/>
                <a:ea typeface="Calibri" charset="0"/>
                <a:cs typeface="Calibri" charset="0"/>
              </a:rPr>
              <a:t>Buses</a:t>
            </a:r>
            <a:endParaRPr lang="en-US" sz="7200" b="1" dirty="0" smtClean="0">
              <a:solidFill>
                <a:schemeClr val="bg1"/>
              </a:solidFill>
              <a:effectLst>
                <a:outerShdw blurRad="50800" dist="152400" dir="2700000" algn="tl" rotWithShape="0">
                  <a:prstClr val="black"/>
                </a:outerShdw>
              </a:effectLst>
              <a:latin typeface="Calibri" charset="0"/>
              <a:ea typeface="Calibri" charset="0"/>
              <a:cs typeface="Calibri" charset="0"/>
            </a:endParaRPr>
          </a:p>
          <a:p>
            <a:pPr algn="ctr"/>
            <a:r>
              <a:rPr lang="en-US" sz="7200" b="1" dirty="0" smtClean="0">
                <a:solidFill>
                  <a:schemeClr val="bg1"/>
                </a:solidFill>
                <a:effectLst>
                  <a:outerShdw blurRad="50800" dist="152400" dir="2700000" algn="tl" rotWithShape="0">
                    <a:prstClr val="black"/>
                  </a:outerShdw>
                </a:effectLst>
                <a:latin typeface="Calibri" charset="0"/>
                <a:ea typeface="Calibri" charset="0"/>
                <a:cs typeface="Calibri" charset="0"/>
              </a:rPr>
              <a:t>Trains</a:t>
            </a:r>
          </a:p>
          <a:p>
            <a:pPr algn="ctr"/>
            <a:r>
              <a:rPr lang="en-US" sz="7200" b="1" dirty="0" smtClean="0">
                <a:solidFill>
                  <a:schemeClr val="bg1"/>
                </a:solidFill>
                <a:effectLst>
                  <a:outerShdw blurRad="50800" dist="152400" dir="2700000" algn="tl" rotWithShape="0">
                    <a:prstClr val="black"/>
                  </a:outerShdw>
                </a:effectLst>
                <a:latin typeface="Calibri" charset="0"/>
                <a:ea typeface="Calibri" charset="0"/>
                <a:cs typeface="Calibri" charset="0"/>
              </a:rPr>
              <a:t>Light Rail</a:t>
            </a:r>
          </a:p>
          <a:p>
            <a:pPr algn="ctr"/>
            <a:r>
              <a:rPr lang="en-US" sz="7200" b="1" dirty="0" smtClean="0">
                <a:solidFill>
                  <a:schemeClr val="bg1"/>
                </a:solidFill>
                <a:effectLst>
                  <a:outerShdw blurRad="50800" dist="152400" dir="2700000" algn="tl" rotWithShape="0">
                    <a:prstClr val="black"/>
                  </a:outerShdw>
                </a:effectLst>
                <a:latin typeface="Calibri" charset="0"/>
                <a:ea typeface="Calibri" charset="0"/>
                <a:cs typeface="Calibri" charset="0"/>
              </a:rPr>
              <a:t>Driver Mobile Apps</a:t>
            </a:r>
          </a:p>
          <a:p>
            <a:pPr algn="ctr"/>
            <a:r>
              <a:rPr lang="en-US" sz="7200" b="1" dirty="0" smtClean="0">
                <a:solidFill>
                  <a:schemeClr val="bg1"/>
                </a:solidFill>
                <a:effectLst>
                  <a:outerShdw blurRad="50800" dist="152400" dir="2700000" algn="tl" rotWithShape="0">
                    <a:prstClr val="black"/>
                  </a:outerShdw>
                </a:effectLst>
                <a:latin typeface="Calibri" charset="0"/>
                <a:ea typeface="Calibri" charset="0"/>
                <a:cs typeface="Calibri" charset="0"/>
              </a:rPr>
              <a:t>Passenger Mobile Apps</a:t>
            </a:r>
          </a:p>
        </p:txBody>
      </p:sp>
    </p:spTree>
    <p:extLst>
      <p:ext uri="{BB962C8B-B14F-4D97-AF65-F5344CB8AC3E}">
        <p14:creationId xmlns:p14="http://schemas.microsoft.com/office/powerpoint/2010/main" val="3884813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:fade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4371300" cy="13716000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87118" y="556761"/>
            <a:ext cx="3572934" cy="1188720"/>
          </a:xfrm>
          <a:prstGeom prst="rect">
            <a:avLst/>
          </a:prstGeom>
          <a:effectLst>
            <a:outerShdw blurRad="50800" dist="254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5" name="TextBox 14"/>
          <p:cNvSpPr txBox="1"/>
          <p:nvPr/>
        </p:nvSpPr>
        <p:spPr>
          <a:xfrm>
            <a:off x="530225" y="1828800"/>
            <a:ext cx="23317200" cy="1200329"/>
          </a:xfrm>
          <a:prstGeom prst="rect">
            <a:avLst/>
          </a:prstGeom>
          <a:noFill/>
          <a:effectLst>
            <a:outerShdw blurRad="50800" dist="76200" dir="2700000" algn="tl" rotWithShape="0">
              <a:prstClr val="black"/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7200" b="1" dirty="0" smtClean="0">
                <a:solidFill>
                  <a:schemeClr val="bg1"/>
                </a:solidFill>
                <a:effectLst>
                  <a:outerShdw blurRad="50800" dist="152400" dir="2700000" algn="tl" rotWithShape="0">
                    <a:prstClr val="black"/>
                  </a:outerShdw>
                </a:effectLst>
                <a:latin typeface="Calibri" charset="0"/>
                <a:ea typeface="Calibri" charset="0"/>
                <a:cs typeface="Calibri" charset="0"/>
              </a:rPr>
              <a:t>Cellular Connectivity over One Month</a:t>
            </a:r>
          </a:p>
        </p:txBody>
      </p:sp>
      <p:pic>
        <p:nvPicPr>
          <p:cNvPr id="1026" name="Picture 2" descr="E:\MoMo\TriMet\TransPort 2017.07.12\Cellular Connectivity.pn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2818" y="3336418"/>
            <a:ext cx="17372013" cy="9771569"/>
          </a:xfrm>
          <a:prstGeom prst="rect">
            <a:avLst/>
          </a:prstGeom>
          <a:noFill/>
          <a:ln w="76200"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530224" y="13116580"/>
            <a:ext cx="23317201" cy="523220"/>
          </a:xfrm>
          <a:prstGeom prst="rect">
            <a:avLst/>
          </a:prstGeom>
          <a:noFill/>
          <a:effectLst>
            <a:outerShdw blurRad="50800" dist="76200" dir="2700000" algn="tl" rotWithShape="0">
              <a:prstClr val="black"/>
            </a:outerShdw>
          </a:effectLst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chemeClr val="bg1"/>
                </a:solidFill>
                <a:effectLst>
                  <a:outerShdw blurRad="50800" dist="152400" dir="2700000" algn="tl" rotWithShape="0">
                    <a:prstClr val="black"/>
                  </a:outerShdw>
                </a:effectLst>
                <a:latin typeface="Calibri" charset="0"/>
                <a:ea typeface="Calibri" charset="0"/>
                <a:cs typeface="Calibri" charset="0"/>
              </a:rPr>
              <a:t>Data Source: TriMet</a:t>
            </a:r>
          </a:p>
        </p:txBody>
      </p:sp>
    </p:spTree>
    <p:extLst>
      <p:ext uri="{BB962C8B-B14F-4D97-AF65-F5344CB8AC3E}">
        <p14:creationId xmlns:p14="http://schemas.microsoft.com/office/powerpoint/2010/main" val="13677409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:fade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4371300" cy="13716000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87118" y="556761"/>
            <a:ext cx="3572934" cy="1188720"/>
          </a:xfrm>
          <a:prstGeom prst="rect">
            <a:avLst/>
          </a:prstGeom>
          <a:effectLst>
            <a:outerShdw blurRad="50800" dist="254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5" name="TextBox 14"/>
          <p:cNvSpPr txBox="1"/>
          <p:nvPr/>
        </p:nvSpPr>
        <p:spPr>
          <a:xfrm>
            <a:off x="530225" y="1828800"/>
            <a:ext cx="23317200" cy="1200329"/>
          </a:xfrm>
          <a:prstGeom prst="rect">
            <a:avLst/>
          </a:prstGeom>
          <a:noFill/>
          <a:effectLst>
            <a:outerShdw blurRad="50800" dist="76200" dir="2700000" algn="tl" rotWithShape="0">
              <a:prstClr val="black"/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7200" b="1" dirty="0" smtClean="0">
                <a:solidFill>
                  <a:schemeClr val="bg1"/>
                </a:solidFill>
                <a:effectLst>
                  <a:outerShdw blurRad="50800" dist="152400" dir="2700000" algn="tl" rotWithShape="0">
                    <a:prstClr val="black"/>
                  </a:outerShdw>
                </a:effectLst>
                <a:latin typeface="Calibri" charset="0"/>
                <a:ea typeface="Calibri" charset="0"/>
                <a:cs typeface="Calibri" charset="0"/>
              </a:rPr>
              <a:t>Cellular Connectivity:  Bad Areas</a:t>
            </a:r>
          </a:p>
        </p:txBody>
      </p:sp>
      <p:pic>
        <p:nvPicPr>
          <p:cNvPr id="1026" name="Picture 2" descr="E:\MoMo\TriMet\TransPort 2017.07.12\Cellular Connectivity.pn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2818" y="3336418"/>
            <a:ext cx="17372013" cy="97715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E:\MoMo\TriMet\TransPort 2017.07.12\Cellular Connectivity with Annotation.pn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2818" y="3336418"/>
            <a:ext cx="17372013" cy="9772040"/>
          </a:xfrm>
          <a:prstGeom prst="rect">
            <a:avLst/>
          </a:prstGeom>
          <a:noFill/>
          <a:ln w="76200"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530224" y="13116580"/>
            <a:ext cx="23317201" cy="523220"/>
          </a:xfrm>
          <a:prstGeom prst="rect">
            <a:avLst/>
          </a:prstGeom>
          <a:noFill/>
          <a:effectLst>
            <a:outerShdw blurRad="50800" dist="76200" dir="2700000" algn="tl" rotWithShape="0">
              <a:prstClr val="black"/>
            </a:outerShdw>
          </a:effectLst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chemeClr val="bg1"/>
                </a:solidFill>
                <a:effectLst>
                  <a:outerShdw blurRad="50800" dist="152400" dir="2700000" algn="tl" rotWithShape="0">
                    <a:prstClr val="black"/>
                  </a:outerShdw>
                </a:effectLst>
                <a:latin typeface="Calibri" charset="0"/>
                <a:ea typeface="Calibri" charset="0"/>
                <a:cs typeface="Calibri" charset="0"/>
              </a:rPr>
              <a:t>Data Source: TriMet</a:t>
            </a:r>
          </a:p>
        </p:txBody>
      </p:sp>
    </p:spTree>
    <p:extLst>
      <p:ext uri="{BB962C8B-B14F-4D97-AF65-F5344CB8AC3E}">
        <p14:creationId xmlns:p14="http://schemas.microsoft.com/office/powerpoint/2010/main" val="9575589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:fade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4371300" cy="13716000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87118" y="556761"/>
            <a:ext cx="3572934" cy="1188720"/>
          </a:xfrm>
          <a:prstGeom prst="rect">
            <a:avLst/>
          </a:prstGeom>
          <a:effectLst>
            <a:outerShdw blurRad="50800" dist="254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5" name="TextBox 14"/>
          <p:cNvSpPr txBox="1"/>
          <p:nvPr/>
        </p:nvSpPr>
        <p:spPr>
          <a:xfrm>
            <a:off x="530225" y="1828800"/>
            <a:ext cx="23317200" cy="1200329"/>
          </a:xfrm>
          <a:prstGeom prst="rect">
            <a:avLst/>
          </a:prstGeom>
          <a:noFill/>
          <a:effectLst>
            <a:outerShdw blurRad="50800" dist="76200" dir="2700000" algn="tl" rotWithShape="0">
              <a:prstClr val="black"/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7200" b="1" dirty="0" smtClean="0">
                <a:solidFill>
                  <a:schemeClr val="bg1"/>
                </a:solidFill>
                <a:effectLst>
                  <a:outerShdw blurRad="50800" dist="152400" dir="2700000" algn="tl" rotWithShape="0">
                    <a:prstClr val="black"/>
                  </a:outerShdw>
                </a:effectLst>
                <a:latin typeface="Calibri" charset="0"/>
                <a:ea typeface="Calibri" charset="0"/>
                <a:cs typeface="Calibri" charset="0"/>
              </a:rPr>
              <a:t>Comparing Connectivity with Geography</a:t>
            </a:r>
          </a:p>
        </p:txBody>
      </p:sp>
      <p:pic>
        <p:nvPicPr>
          <p:cNvPr id="1026" name="Picture 2" descr="E:\MoMo\TriMet\TransPort 2017.07.12\Cellular Connectivity.pn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2818" y="3336418"/>
            <a:ext cx="17372013" cy="97715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E:\MoMo\TriMet\TransPort 2017.07.12\Cellular Connectivity with Annotation.pn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2818" y="3310249"/>
            <a:ext cx="17372013" cy="97715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 descr="E:\MoMo\TriMet\TransPort 2017.07.12\Cellular Connectivity Over Hillshade.pn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2818" y="3310249"/>
            <a:ext cx="17372013" cy="9771570"/>
          </a:xfrm>
          <a:prstGeom prst="rect">
            <a:avLst/>
          </a:prstGeom>
          <a:noFill/>
          <a:ln w="76200">
            <a:solidFill>
              <a:srgbClr val="2F2F2F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530224" y="13116580"/>
            <a:ext cx="23317201" cy="523220"/>
          </a:xfrm>
          <a:prstGeom prst="rect">
            <a:avLst/>
          </a:prstGeom>
          <a:noFill/>
          <a:effectLst>
            <a:outerShdw blurRad="50800" dist="76200" dir="2700000" algn="tl" rotWithShape="0">
              <a:prstClr val="black"/>
            </a:outerShdw>
          </a:effectLst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chemeClr val="bg1"/>
                </a:solidFill>
                <a:effectLst>
                  <a:outerShdw blurRad="50800" dist="152400" dir="2700000" algn="tl" rotWithShape="0">
                    <a:prstClr val="black"/>
                  </a:outerShdw>
                </a:effectLst>
                <a:latin typeface="Calibri" charset="0"/>
                <a:ea typeface="Calibri" charset="0"/>
                <a:cs typeface="Calibri" charset="0"/>
              </a:rPr>
              <a:t>Data Source: TriMet</a:t>
            </a:r>
          </a:p>
        </p:txBody>
      </p:sp>
    </p:spTree>
    <p:extLst>
      <p:ext uri="{BB962C8B-B14F-4D97-AF65-F5344CB8AC3E}">
        <p14:creationId xmlns:p14="http://schemas.microsoft.com/office/powerpoint/2010/main" val="4502505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:fade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4371300" cy="13716000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87118" y="556761"/>
            <a:ext cx="3572934" cy="1188720"/>
          </a:xfrm>
          <a:prstGeom prst="rect">
            <a:avLst/>
          </a:prstGeom>
          <a:effectLst>
            <a:outerShdw blurRad="50800" dist="254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1" name="TextBox 20"/>
          <p:cNvSpPr txBox="1"/>
          <p:nvPr/>
        </p:nvSpPr>
        <p:spPr>
          <a:xfrm>
            <a:off x="530225" y="1828800"/>
            <a:ext cx="23317200" cy="6740307"/>
          </a:xfrm>
          <a:prstGeom prst="rect">
            <a:avLst/>
          </a:prstGeom>
          <a:noFill/>
          <a:effectLst>
            <a:outerShdw blurRad="50800" dist="76200" dir="2700000" algn="tl" rotWithShape="0">
              <a:prstClr val="black"/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7200" b="1" dirty="0" smtClean="0">
                <a:solidFill>
                  <a:schemeClr val="bg1"/>
                </a:solidFill>
                <a:effectLst>
                  <a:outerShdw blurRad="50800" dist="152400" dir="2700000" algn="tl" rotWithShape="0">
                    <a:prstClr val="black"/>
                  </a:outerShdw>
                </a:effectLst>
                <a:latin typeface="Calibri" charset="0"/>
                <a:ea typeface="Calibri" charset="0"/>
                <a:cs typeface="Calibri" charset="0"/>
              </a:rPr>
              <a:t>IoMT Data is </a:t>
            </a:r>
            <a:r>
              <a:rPr lang="en-US" sz="7200" b="1" dirty="0" smtClean="0">
                <a:solidFill>
                  <a:srgbClr val="C00000"/>
                </a:solidFill>
                <a:effectLst>
                  <a:outerShdw blurRad="50800" dist="152400" dir="2700000" algn="tl" rotWithShape="0">
                    <a:prstClr val="black"/>
                  </a:outerShdw>
                </a:effectLst>
                <a:latin typeface="Calibri" charset="0"/>
                <a:ea typeface="Calibri" charset="0"/>
                <a:cs typeface="Calibri" charset="0"/>
              </a:rPr>
              <a:t>Bigger</a:t>
            </a:r>
            <a:r>
              <a:rPr lang="en-US" sz="7200" b="1" dirty="0" smtClean="0">
                <a:solidFill>
                  <a:schemeClr val="bg1"/>
                </a:solidFill>
                <a:effectLst>
                  <a:outerShdw blurRad="50800" dist="152400" dir="2700000" algn="tl" rotWithShape="0">
                    <a:prstClr val="black"/>
                  </a:outerShdw>
                </a:effectLst>
                <a:latin typeface="Calibri" charset="0"/>
                <a:ea typeface="Calibri" charset="0"/>
                <a:cs typeface="Calibri" charset="0"/>
              </a:rPr>
              <a:t> Data</a:t>
            </a:r>
          </a:p>
          <a:p>
            <a:pPr algn="ctr"/>
            <a:endParaRPr lang="en-US" sz="7200" b="1" dirty="0" smtClean="0">
              <a:solidFill>
                <a:schemeClr val="bg1"/>
              </a:solidFill>
              <a:effectLst>
                <a:outerShdw blurRad="50800" dist="152400" dir="2700000" algn="tl" rotWithShape="0">
                  <a:prstClr val="black"/>
                </a:outerShdw>
              </a:effectLst>
              <a:latin typeface="Calibri" charset="0"/>
              <a:ea typeface="Calibri" charset="0"/>
              <a:cs typeface="Calibri" charset="0"/>
            </a:endParaRPr>
          </a:p>
          <a:p>
            <a:pPr algn="ctr"/>
            <a:r>
              <a:rPr lang="en-US" sz="7200" b="1" dirty="0" smtClean="0">
                <a:solidFill>
                  <a:schemeClr val="bg1"/>
                </a:solidFill>
                <a:effectLst>
                  <a:outerShdw blurRad="50800" dist="152400" dir="2700000" algn="tl" rotWithShape="0">
                    <a:prstClr val="black"/>
                  </a:outerShdw>
                </a:effectLst>
                <a:latin typeface="Calibri" charset="0"/>
                <a:ea typeface="Calibri" charset="0"/>
                <a:cs typeface="Calibri" charset="0"/>
              </a:rPr>
              <a:t>Leveraging IoMT Data </a:t>
            </a:r>
          </a:p>
          <a:p>
            <a:pPr algn="ctr"/>
            <a:r>
              <a:rPr lang="en-US" sz="7200" b="1" dirty="0" smtClean="0">
                <a:solidFill>
                  <a:schemeClr val="bg1"/>
                </a:solidFill>
                <a:effectLst>
                  <a:outerShdw blurRad="50800" dist="152400" dir="2700000" algn="tl" rotWithShape="0">
                    <a:prstClr val="black"/>
                  </a:outerShdw>
                </a:effectLst>
                <a:latin typeface="Calibri" charset="0"/>
                <a:ea typeface="Calibri" charset="0"/>
                <a:cs typeface="Calibri" charset="0"/>
              </a:rPr>
              <a:t>Provides Insights, Breakthroughs and Solutions</a:t>
            </a:r>
          </a:p>
          <a:p>
            <a:pPr algn="ctr"/>
            <a:r>
              <a:rPr lang="en-US" sz="7200" b="1" dirty="0" smtClean="0">
                <a:solidFill>
                  <a:schemeClr val="bg1"/>
                </a:solidFill>
                <a:effectLst>
                  <a:outerShdw blurRad="50800" dist="152400" dir="2700000" algn="tl" rotWithShape="0">
                    <a:prstClr val="black"/>
                  </a:outerShdw>
                </a:effectLst>
                <a:latin typeface="Calibri" charset="0"/>
                <a:ea typeface="Calibri" charset="0"/>
                <a:cs typeface="Calibri" charset="0"/>
              </a:rPr>
              <a:t>for Building Livable Communities with Public Transit</a:t>
            </a:r>
            <a:endParaRPr lang="en-US" sz="7200" b="1" dirty="0">
              <a:solidFill>
                <a:schemeClr val="bg1"/>
              </a:solidFill>
              <a:effectLst>
                <a:outerShdw blurRad="50800" dist="152400" dir="2700000" algn="tl" rotWithShape="0">
                  <a:prstClr val="black"/>
                </a:outerShdw>
              </a:effectLst>
              <a:latin typeface="Calibri" charset="0"/>
              <a:ea typeface="Calibri" charset="0"/>
              <a:cs typeface="Calibri" charset="0"/>
            </a:endParaRPr>
          </a:p>
          <a:p>
            <a:pPr algn="ctr"/>
            <a:endParaRPr lang="en-US" sz="7200" b="1" dirty="0" smtClean="0">
              <a:solidFill>
                <a:schemeClr val="bg1"/>
              </a:solidFill>
              <a:effectLst>
                <a:outerShdw blurRad="50800" dist="152400" dir="2700000" algn="tl" rotWithShape="0">
                  <a:prstClr val="black"/>
                </a:outerShdw>
              </a:effectLst>
              <a:latin typeface="Calibri" charset="0"/>
              <a:ea typeface="Calibri" charset="0"/>
              <a:cs typeface="Calibr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594817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:fade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4371300" cy="137160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30225" y="11906071"/>
            <a:ext cx="7132320" cy="1200329"/>
          </a:xfrm>
          <a:prstGeom prst="rect">
            <a:avLst/>
          </a:prstGeom>
          <a:solidFill>
            <a:srgbClr val="2F2F2F">
              <a:alpha val="0"/>
            </a:srgbClr>
          </a:solidFill>
          <a:ln w="63500">
            <a:noFill/>
          </a:ln>
          <a:effectLst>
            <a:outerShdw blurRad="50800" dist="76200" dir="2700000" algn="tl" rotWithShape="0">
              <a:prstClr val="black"/>
            </a:outerShdw>
          </a:effectLst>
        </p:spPr>
        <p:txBody>
          <a:bodyPr wrap="square" rtlCol="0">
            <a:spAutoFit/>
          </a:bodyPr>
          <a:lstStyle/>
          <a:p>
            <a:pPr>
              <a:buClr>
                <a:schemeClr val="bg1">
                  <a:lumMod val="50000"/>
                </a:schemeClr>
              </a:buClr>
              <a:buSzPct val="125000"/>
            </a:pPr>
            <a:r>
              <a:rPr lang="en-US" dirty="0" smtClean="0">
                <a:solidFill>
                  <a:schemeClr val="bg1"/>
                </a:solidFill>
                <a:latin typeface="Calibri" charset="0"/>
                <a:ea typeface="Calibri" charset="0"/>
                <a:cs typeface="Calibri" charset="0"/>
              </a:rPr>
              <a:t>    Moonshadow </a:t>
            </a:r>
            <a:r>
              <a:rPr lang="en-US" dirty="0">
                <a:solidFill>
                  <a:schemeClr val="bg1"/>
                </a:solidFill>
                <a:latin typeface="Calibri" charset="0"/>
                <a:ea typeface="Calibri" charset="0"/>
                <a:cs typeface="Calibri" charset="0"/>
              </a:rPr>
              <a:t>Mobile, Inc</a:t>
            </a:r>
            <a:r>
              <a:rPr lang="en-US" dirty="0" smtClean="0">
                <a:solidFill>
                  <a:schemeClr val="bg1"/>
                </a:solidFill>
                <a:latin typeface="Calibri" charset="0"/>
                <a:ea typeface="Calibri" charset="0"/>
                <a:cs typeface="Calibri" charset="0"/>
              </a:rPr>
              <a:t>.</a:t>
            </a:r>
          </a:p>
          <a:p>
            <a:pPr>
              <a:buClr>
                <a:schemeClr val="bg1">
                  <a:lumMod val="50000"/>
                </a:schemeClr>
              </a:buClr>
              <a:buSzPct val="125000"/>
            </a:pPr>
            <a:r>
              <a:rPr lang="en-US" dirty="0" smtClean="0">
                <a:solidFill>
                  <a:schemeClr val="bg1"/>
                </a:solidFill>
                <a:latin typeface="Calibri" charset="0"/>
                <a:ea typeface="Calibri" charset="0"/>
                <a:cs typeface="Calibri" charset="0"/>
              </a:rPr>
              <a:t>    Eimar Boesjes – CEO</a:t>
            </a:r>
            <a:r>
              <a:rPr lang="en-US" dirty="0">
                <a:solidFill>
                  <a:schemeClr val="bg1"/>
                </a:solidFill>
                <a:latin typeface="Calibri" charset="0"/>
                <a:ea typeface="Calibri" charset="0"/>
                <a:cs typeface="Calibri" charset="0"/>
              </a:rPr>
              <a:t> 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87118" y="556761"/>
            <a:ext cx="3572934" cy="1188720"/>
          </a:xfrm>
          <a:prstGeom prst="rect">
            <a:avLst/>
          </a:prstGeom>
          <a:effectLst>
            <a:outerShdw blurRad="50800" dist="254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1317" y="6038820"/>
            <a:ext cx="4663440" cy="820718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530225" y="1828800"/>
            <a:ext cx="23317200" cy="1200329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7200" b="1" dirty="0" smtClean="0">
                <a:solidFill>
                  <a:schemeClr val="bg1"/>
                </a:solidFill>
                <a:effectLst>
                  <a:outerShdw blurRad="50800" dist="152400" dir="2700000" algn="tl" rotWithShape="0">
                    <a:prstClr val="black"/>
                  </a:outerShdw>
                </a:effectLst>
                <a:latin typeface="Calibri" charset="0"/>
                <a:ea typeface="Calibri" charset="0"/>
                <a:cs typeface="Calibri" charset="0"/>
              </a:rPr>
              <a:t>Thank You</a:t>
            </a:r>
          </a:p>
        </p:txBody>
      </p:sp>
      <p:sp>
        <p:nvSpPr>
          <p:cNvPr id="2" name="Rectangle 1"/>
          <p:cNvSpPr/>
          <p:nvPr/>
        </p:nvSpPr>
        <p:spPr>
          <a:xfrm>
            <a:off x="2574925" y="5332451"/>
            <a:ext cx="5422900" cy="2356546"/>
          </a:xfrm>
          <a:prstGeom prst="rect">
            <a:avLst/>
          </a:prstGeom>
          <a:noFill/>
          <a:ln w="317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3730625" y="4876800"/>
            <a:ext cx="3276600" cy="830997"/>
          </a:xfrm>
          <a:prstGeom prst="rect">
            <a:avLst/>
          </a:prstGeom>
          <a:noFill/>
          <a:effectLst>
            <a:outerShdw blurRad="50800" dist="76200" dir="2700000" algn="tl" rotWithShape="0">
              <a:prstClr val="black"/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4800" b="1" dirty="0" smtClean="0">
                <a:solidFill>
                  <a:schemeClr val="bg1"/>
                </a:solidFill>
                <a:effectLst>
                  <a:outerShdw blurRad="50800" dist="152400" dir="2700000" algn="tl" rotWithShape="0">
                    <a:prstClr val="black"/>
                  </a:outerShdw>
                </a:effectLst>
                <a:latin typeface="Calibri" charset="0"/>
                <a:ea typeface="Calibri" charset="0"/>
                <a:cs typeface="Calibri" charset="0"/>
              </a:rPr>
              <a:t> Technology</a:t>
            </a:r>
          </a:p>
        </p:txBody>
      </p:sp>
      <p:sp>
        <p:nvSpPr>
          <p:cNvPr id="15" name="Rectangle 14"/>
          <p:cNvSpPr/>
          <p:nvPr/>
        </p:nvSpPr>
        <p:spPr>
          <a:xfrm>
            <a:off x="9521825" y="5332451"/>
            <a:ext cx="5422900" cy="2356546"/>
          </a:xfrm>
          <a:prstGeom prst="rect">
            <a:avLst/>
          </a:prstGeom>
          <a:noFill/>
          <a:ln w="317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6" name="TextBox 15"/>
          <p:cNvSpPr txBox="1"/>
          <p:nvPr/>
        </p:nvSpPr>
        <p:spPr>
          <a:xfrm>
            <a:off x="10677525" y="4876800"/>
            <a:ext cx="3276600" cy="830997"/>
          </a:xfrm>
          <a:prstGeom prst="rect">
            <a:avLst/>
          </a:prstGeom>
          <a:noFill/>
          <a:effectLst>
            <a:outerShdw blurRad="50800" dist="76200" dir="2700000" algn="tl" rotWithShape="0">
              <a:prstClr val="black"/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4800" b="1" dirty="0" smtClean="0">
                <a:solidFill>
                  <a:schemeClr val="bg1"/>
                </a:solidFill>
                <a:effectLst>
                  <a:outerShdw blurRad="50800" dist="152400" dir="2700000" algn="tl" rotWithShape="0">
                    <a:prstClr val="black"/>
                  </a:outerShdw>
                </a:effectLst>
                <a:latin typeface="Calibri" charset="0"/>
                <a:ea typeface="Calibri" charset="0"/>
                <a:cs typeface="Calibri" charset="0"/>
              </a:rPr>
              <a:t>Data</a:t>
            </a:r>
          </a:p>
        </p:txBody>
      </p:sp>
      <p:sp>
        <p:nvSpPr>
          <p:cNvPr id="17" name="Rectangle 16"/>
          <p:cNvSpPr/>
          <p:nvPr/>
        </p:nvSpPr>
        <p:spPr>
          <a:xfrm>
            <a:off x="16367125" y="5332451"/>
            <a:ext cx="5422900" cy="2356546"/>
          </a:xfrm>
          <a:prstGeom prst="rect">
            <a:avLst/>
          </a:prstGeom>
          <a:noFill/>
          <a:ln w="317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TextBox 17"/>
          <p:cNvSpPr txBox="1"/>
          <p:nvPr/>
        </p:nvSpPr>
        <p:spPr>
          <a:xfrm>
            <a:off x="17446625" y="4876800"/>
            <a:ext cx="3276600" cy="830997"/>
          </a:xfrm>
          <a:prstGeom prst="rect">
            <a:avLst/>
          </a:prstGeom>
          <a:noFill/>
          <a:effectLst>
            <a:outerShdw blurRad="50800" dist="76200" dir="2700000" algn="tl" rotWithShape="0">
              <a:prstClr val="black"/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4800" b="1" dirty="0" smtClean="0">
                <a:solidFill>
                  <a:schemeClr val="bg1"/>
                </a:solidFill>
                <a:effectLst>
                  <a:outerShdw blurRad="50800" dist="152400" dir="2700000" algn="tl" rotWithShape="0">
                    <a:prstClr val="black"/>
                  </a:outerShdw>
                </a:effectLst>
                <a:latin typeface="Calibri" charset="0"/>
                <a:ea typeface="Calibri" charset="0"/>
                <a:cs typeface="Calibri" charset="0"/>
              </a:rPr>
              <a:t>Consultant 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10825" y="6092577"/>
            <a:ext cx="3810000" cy="9525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35575" y="5790158"/>
            <a:ext cx="2286000" cy="1557338"/>
          </a:xfrm>
          <a:prstGeom prst="rect">
            <a:avLst/>
          </a:prstGeom>
        </p:spPr>
      </p:pic>
      <p:sp>
        <p:nvSpPr>
          <p:cNvPr id="19" name="TextBox 18"/>
          <p:cNvSpPr txBox="1"/>
          <p:nvPr/>
        </p:nvSpPr>
        <p:spPr>
          <a:xfrm>
            <a:off x="8714105" y="11881395"/>
            <a:ext cx="7132320" cy="1200329"/>
          </a:xfrm>
          <a:prstGeom prst="rect">
            <a:avLst/>
          </a:prstGeom>
          <a:solidFill>
            <a:srgbClr val="2F2F2F">
              <a:alpha val="0"/>
            </a:srgbClr>
          </a:solidFill>
          <a:ln w="63500">
            <a:noFill/>
          </a:ln>
          <a:effectLst>
            <a:outerShdw blurRad="50800" dist="76200" dir="2700000" algn="tl" rotWithShape="0">
              <a:prstClr val="black"/>
            </a:outerShdw>
          </a:effectLst>
        </p:spPr>
        <p:txBody>
          <a:bodyPr wrap="square" rtlCol="0">
            <a:spAutoFit/>
          </a:bodyPr>
          <a:lstStyle/>
          <a:p>
            <a:pPr>
              <a:buClr>
                <a:schemeClr val="bg1">
                  <a:lumMod val="50000"/>
                </a:schemeClr>
              </a:buClr>
              <a:buSzPct val="125000"/>
            </a:pPr>
            <a:r>
              <a:rPr lang="en-US" dirty="0" smtClean="0">
                <a:solidFill>
                  <a:schemeClr val="bg1"/>
                </a:solidFill>
                <a:latin typeface="Calibri" charset="0"/>
                <a:ea typeface="Calibri" charset="0"/>
                <a:cs typeface="Calibri" charset="0"/>
              </a:rPr>
              <a:t>    eimar@moonshadowmobile.com </a:t>
            </a:r>
          </a:p>
          <a:p>
            <a:pPr>
              <a:buClr>
                <a:schemeClr val="bg1">
                  <a:lumMod val="50000"/>
                </a:schemeClr>
              </a:buClr>
              <a:buSzPct val="125000"/>
            </a:pPr>
            <a:r>
              <a:rPr lang="en-US" dirty="0" smtClean="0">
                <a:solidFill>
                  <a:schemeClr val="bg1"/>
                </a:solidFill>
                <a:latin typeface="Calibri" charset="0"/>
                <a:ea typeface="Calibri" charset="0"/>
                <a:cs typeface="Calibri" charset="0"/>
              </a:rPr>
              <a:t>    541-343-4281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17934305" y="11881395"/>
            <a:ext cx="7132320" cy="1200329"/>
          </a:xfrm>
          <a:prstGeom prst="rect">
            <a:avLst/>
          </a:prstGeom>
          <a:solidFill>
            <a:srgbClr val="2F2F2F">
              <a:alpha val="0"/>
            </a:srgbClr>
          </a:solidFill>
          <a:ln w="63500">
            <a:noFill/>
          </a:ln>
          <a:effectLst>
            <a:outerShdw blurRad="50800" dist="76200" dir="2700000" algn="tl" rotWithShape="0">
              <a:prstClr val="black"/>
            </a:outerShdw>
          </a:effectLst>
        </p:spPr>
        <p:txBody>
          <a:bodyPr wrap="square" rtlCol="0">
            <a:spAutoFit/>
          </a:bodyPr>
          <a:lstStyle/>
          <a:p>
            <a:pPr>
              <a:buClr>
                <a:schemeClr val="bg1">
                  <a:lumMod val="50000"/>
                </a:schemeClr>
              </a:buClr>
              <a:buSzPct val="125000"/>
            </a:pPr>
            <a:r>
              <a:rPr lang="en-US" dirty="0" smtClean="0">
                <a:solidFill>
                  <a:schemeClr val="bg1"/>
                </a:solidFill>
                <a:latin typeface="Calibri" charset="0"/>
                <a:ea typeface="Calibri" charset="0"/>
                <a:cs typeface="Calibri" charset="0"/>
              </a:rPr>
              <a:t>    moonshadowmobile.com</a:t>
            </a:r>
          </a:p>
          <a:p>
            <a:pPr>
              <a:buClr>
                <a:schemeClr val="bg1">
                  <a:lumMod val="50000"/>
                </a:schemeClr>
              </a:buClr>
              <a:buSzPct val="125000"/>
            </a:pPr>
            <a:r>
              <a:rPr lang="en-US" dirty="0" smtClean="0">
                <a:solidFill>
                  <a:schemeClr val="bg1"/>
                </a:solidFill>
                <a:uFill>
                  <a:solidFill>
                    <a:schemeClr val="bg1"/>
                  </a:solidFill>
                </a:uFill>
                <a:latin typeface="Calibri" charset="0"/>
                <a:ea typeface="Calibri" charset="0"/>
                <a:cs typeface="Calibri" charset="0"/>
              </a:rPr>
              <a:t>    db4iot.com</a:t>
            </a:r>
          </a:p>
        </p:txBody>
      </p:sp>
    </p:spTree>
    <p:extLst>
      <p:ext uri="{BB962C8B-B14F-4D97-AF65-F5344CB8AC3E}">
        <p14:creationId xmlns:p14="http://schemas.microsoft.com/office/powerpoint/2010/main" val="7789922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:fade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4371300" cy="13716000"/>
          </a:xfrm>
          <a:prstGeom prst="rect">
            <a:avLst/>
          </a:prstGeom>
        </p:spPr>
      </p:pic>
      <p:sp>
        <p:nvSpPr>
          <p:cNvPr id="24" name="TextBox 23"/>
          <p:cNvSpPr txBox="1"/>
          <p:nvPr/>
        </p:nvSpPr>
        <p:spPr>
          <a:xfrm>
            <a:off x="15877508" y="4793590"/>
            <a:ext cx="6080760" cy="3657600"/>
          </a:xfrm>
          <a:prstGeom prst="rect">
            <a:avLst/>
          </a:prstGeom>
          <a:solidFill>
            <a:schemeClr val="tx1">
              <a:lumMod val="50000"/>
              <a:alpha val="75000"/>
            </a:schemeClr>
          </a:solidFill>
          <a:ln w="63500" cap="rnd" cmpd="sng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87118" y="556761"/>
            <a:ext cx="3572934" cy="1188720"/>
          </a:xfrm>
          <a:prstGeom prst="rect">
            <a:avLst/>
          </a:prstGeom>
          <a:effectLst>
            <a:outerShdw blurRad="50800" dist="254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02111" y="8961120"/>
            <a:ext cx="5943600" cy="39624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46088" y="8961120"/>
            <a:ext cx="5943600" cy="39624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17025" y="8974469"/>
            <a:ext cx="5943600" cy="3961235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10" name="TextBox 9"/>
          <p:cNvSpPr txBox="1"/>
          <p:nvPr/>
        </p:nvSpPr>
        <p:spPr>
          <a:xfrm>
            <a:off x="2435225" y="4796140"/>
            <a:ext cx="6077373" cy="3657600"/>
          </a:xfrm>
          <a:prstGeom prst="rect">
            <a:avLst/>
          </a:prstGeom>
          <a:solidFill>
            <a:schemeClr val="tx1">
              <a:lumMod val="50000"/>
              <a:alpha val="75000"/>
            </a:schemeClr>
          </a:solidFill>
          <a:ln w="63500" cap="rnd" cmpd="sng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4264025" y="4408358"/>
            <a:ext cx="2819401" cy="775561"/>
          </a:xfrm>
          <a:prstGeom prst="rect">
            <a:avLst/>
          </a:prstGeom>
          <a:solidFill>
            <a:schemeClr val="tx1">
              <a:lumMod val="50000"/>
            </a:schemeClr>
          </a:solidFill>
          <a:ln w="381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219419" tIns="109710" rIns="219419" bIns="109710" rtlCol="0">
            <a:spAutoFit/>
          </a:bodyPr>
          <a:lstStyle/>
          <a:p>
            <a:pPr algn="ctr"/>
            <a:r>
              <a:rPr lang="en-US" b="1" dirty="0" smtClean="0">
                <a:solidFill>
                  <a:schemeClr val="bg1"/>
                </a:solidFill>
                <a:latin typeface="Calibri" charset="0"/>
                <a:ea typeface="Calibri" charset="0"/>
                <a:cs typeface="Calibri" charset="0"/>
              </a:rPr>
              <a:t>Sensors</a:t>
            </a:r>
            <a:endParaRPr lang="en-US" b="1" dirty="0">
              <a:solidFill>
                <a:schemeClr val="bg1"/>
              </a:solidFill>
              <a:latin typeface="Calibri" charset="0"/>
              <a:ea typeface="Calibri" charset="0"/>
              <a:cs typeface="Calibri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816225" y="5486400"/>
            <a:ext cx="5543973" cy="2862322"/>
          </a:xfrm>
          <a:prstGeom prst="rect">
            <a:avLst/>
          </a:prstGeom>
          <a:noFill/>
          <a:ln w="0">
            <a:noFill/>
          </a:ln>
          <a:effectLst>
            <a:outerShdw dist="127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marL="571500" indent="-571500">
              <a:buClr>
                <a:schemeClr val="bg1"/>
              </a:buClr>
              <a:buSzPct val="125000"/>
              <a:buFont typeface="Wingdings" panose="05000000000000000000" pitchFamily="2" charset="2"/>
              <a:buChar char="§"/>
            </a:pPr>
            <a:r>
              <a:rPr lang="en-US" b="1" dirty="0">
                <a:solidFill>
                  <a:schemeClr val="bg1"/>
                </a:solidFill>
                <a:effectLst>
                  <a:outerShdw blurRad="50800" dist="76200" dir="2700000" algn="tl" rotWithShape="0">
                    <a:prstClr val="black"/>
                  </a:outerShdw>
                </a:effectLst>
                <a:latin typeface="Calibri Light" charset="0"/>
                <a:ea typeface="Calibri Light" charset="0"/>
                <a:cs typeface="Calibri Light" charset="0"/>
              </a:rPr>
              <a:t>Time, </a:t>
            </a:r>
            <a:r>
              <a:rPr lang="en-US" b="1" dirty="0" smtClean="0">
                <a:solidFill>
                  <a:schemeClr val="bg1"/>
                </a:solidFill>
                <a:effectLst>
                  <a:outerShdw blurRad="50800" dist="76200" dir="2700000" algn="tl" rotWithShape="0">
                    <a:prstClr val="black"/>
                  </a:outerShdw>
                </a:effectLst>
                <a:latin typeface="Calibri Light" charset="0"/>
                <a:ea typeface="Calibri Light" charset="0"/>
                <a:cs typeface="Calibri Light" charset="0"/>
              </a:rPr>
              <a:t>Location, Delay</a:t>
            </a:r>
            <a:endParaRPr lang="en-US" b="1" dirty="0">
              <a:solidFill>
                <a:schemeClr val="bg1"/>
              </a:solidFill>
              <a:effectLst>
                <a:outerShdw blurRad="50800" dist="76200" dir="2700000" algn="tl" rotWithShape="0">
                  <a:prstClr val="black"/>
                </a:outerShdw>
              </a:effectLst>
              <a:latin typeface="Calibri Light" charset="0"/>
              <a:ea typeface="Calibri Light" charset="0"/>
              <a:cs typeface="Calibri Light" charset="0"/>
            </a:endParaRPr>
          </a:p>
          <a:p>
            <a:pPr marL="571500" indent="-571500">
              <a:buClr>
                <a:schemeClr val="bg1"/>
              </a:buClr>
              <a:buSzPct val="125000"/>
              <a:buFont typeface="Wingdings" panose="05000000000000000000" pitchFamily="2" charset="2"/>
              <a:buChar char="§"/>
            </a:pPr>
            <a:r>
              <a:rPr lang="en-US" b="1" dirty="0">
                <a:solidFill>
                  <a:schemeClr val="bg1"/>
                </a:solidFill>
                <a:effectLst>
                  <a:outerShdw blurRad="50800" dist="76200" dir="2700000" algn="tl" rotWithShape="0">
                    <a:prstClr val="black"/>
                  </a:outerShdw>
                </a:effectLst>
                <a:latin typeface="Calibri Light" charset="0"/>
                <a:ea typeface="Calibri Light" charset="0"/>
                <a:cs typeface="Calibri Light" charset="0"/>
              </a:rPr>
              <a:t>Acceleration, Speed </a:t>
            </a:r>
          </a:p>
          <a:p>
            <a:pPr marL="571500" indent="-571500">
              <a:buClr>
                <a:schemeClr val="bg1"/>
              </a:buClr>
              <a:buSzPct val="125000"/>
              <a:buFont typeface="Wingdings" panose="05000000000000000000" pitchFamily="2" charset="2"/>
              <a:buChar char="§"/>
            </a:pPr>
            <a:r>
              <a:rPr lang="en-US" b="1" dirty="0">
                <a:solidFill>
                  <a:schemeClr val="bg1"/>
                </a:solidFill>
                <a:effectLst>
                  <a:outerShdw blurRad="50800" dist="76200" dir="2700000" algn="tl" rotWithShape="0">
                    <a:prstClr val="black"/>
                  </a:outerShdw>
                </a:effectLst>
                <a:latin typeface="Calibri Light" charset="0"/>
                <a:ea typeface="Calibri Light" charset="0"/>
                <a:cs typeface="Calibri Light" charset="0"/>
              </a:rPr>
              <a:t>Breaking, Lane Changes</a:t>
            </a:r>
          </a:p>
          <a:p>
            <a:pPr marL="571500" indent="-571500">
              <a:buClr>
                <a:schemeClr val="bg1"/>
              </a:buClr>
              <a:buSzPct val="125000"/>
              <a:buFont typeface="Wingdings" panose="05000000000000000000" pitchFamily="2" charset="2"/>
              <a:buChar char="§"/>
            </a:pPr>
            <a:r>
              <a:rPr lang="en-US" b="1" dirty="0" smtClean="0">
                <a:solidFill>
                  <a:schemeClr val="bg1"/>
                </a:solidFill>
                <a:effectLst>
                  <a:outerShdw blurRad="50800" dist="76200" dir="2700000" algn="tl" rotWithShape="0">
                    <a:prstClr val="black"/>
                  </a:outerShdw>
                </a:effectLst>
                <a:latin typeface="Calibri Light" charset="0"/>
                <a:ea typeface="Calibri Light" charset="0"/>
                <a:cs typeface="Calibri Light" charset="0"/>
              </a:rPr>
              <a:t>Passenger </a:t>
            </a:r>
            <a:r>
              <a:rPr lang="en-US" b="1" dirty="0">
                <a:solidFill>
                  <a:schemeClr val="bg1"/>
                </a:solidFill>
                <a:effectLst>
                  <a:outerShdw blurRad="50800" dist="76200" dir="2700000" algn="tl" rotWithShape="0">
                    <a:prstClr val="black"/>
                  </a:outerShdw>
                </a:effectLst>
                <a:latin typeface="Calibri Light" charset="0"/>
                <a:ea typeface="Calibri Light" charset="0"/>
                <a:cs typeface="Calibri Light" charset="0"/>
              </a:rPr>
              <a:t>Counts</a:t>
            </a:r>
          </a:p>
          <a:p>
            <a:pPr marL="571500" indent="-571500">
              <a:buClr>
                <a:schemeClr val="bg1"/>
              </a:buClr>
              <a:buSzPct val="125000"/>
              <a:buFont typeface="Wingdings" panose="05000000000000000000" pitchFamily="2" charset="2"/>
              <a:buChar char="§"/>
            </a:pPr>
            <a:r>
              <a:rPr lang="en-US" b="1" dirty="0">
                <a:solidFill>
                  <a:schemeClr val="bg1"/>
                </a:solidFill>
                <a:effectLst>
                  <a:outerShdw blurRad="50800" dist="76200" dir="2700000" algn="tl" rotWithShape="0">
                    <a:prstClr val="black"/>
                  </a:outerShdw>
                </a:effectLst>
                <a:latin typeface="Calibri Light" charset="0"/>
                <a:ea typeface="Calibri Light" charset="0"/>
                <a:cs typeface="Calibri Light" charset="0"/>
              </a:rPr>
              <a:t>Engine </a:t>
            </a:r>
            <a:r>
              <a:rPr lang="en-US" b="1" dirty="0" smtClean="0">
                <a:solidFill>
                  <a:schemeClr val="bg1"/>
                </a:solidFill>
                <a:effectLst>
                  <a:outerShdw blurRad="50800" dist="76200" dir="2700000" algn="tl" rotWithShape="0">
                    <a:prstClr val="black"/>
                  </a:outerShdw>
                </a:effectLst>
                <a:latin typeface="Calibri Light" charset="0"/>
                <a:ea typeface="Calibri Light" charset="0"/>
                <a:cs typeface="Calibri Light" charset="0"/>
              </a:rPr>
              <a:t>Diagnostics</a:t>
            </a:r>
            <a:endParaRPr lang="en-US" b="1" dirty="0">
              <a:solidFill>
                <a:schemeClr val="bg1"/>
              </a:solidFill>
              <a:effectLst>
                <a:outerShdw blurRad="50800" dist="76200" dir="2700000" algn="tl" rotWithShape="0">
                  <a:prstClr val="black"/>
                </a:outerShdw>
              </a:effectLst>
              <a:latin typeface="Calibri Light" charset="0"/>
              <a:ea typeface="Calibri Light" charset="0"/>
              <a:cs typeface="Calibri Light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9140825" y="4813200"/>
            <a:ext cx="6080760" cy="3657600"/>
          </a:xfrm>
          <a:prstGeom prst="rect">
            <a:avLst/>
          </a:prstGeom>
          <a:solidFill>
            <a:schemeClr val="tx1">
              <a:lumMod val="50000"/>
              <a:alpha val="75000"/>
            </a:schemeClr>
          </a:solidFill>
          <a:ln w="63500" cap="rnd" cmpd="sng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16" name="TextBox 15"/>
          <p:cNvSpPr txBox="1"/>
          <p:nvPr/>
        </p:nvSpPr>
        <p:spPr>
          <a:xfrm>
            <a:off x="10857530" y="4398199"/>
            <a:ext cx="2819401" cy="775561"/>
          </a:xfrm>
          <a:prstGeom prst="rect">
            <a:avLst/>
          </a:prstGeom>
          <a:solidFill>
            <a:schemeClr val="tx1">
              <a:lumMod val="50000"/>
            </a:schemeClr>
          </a:solidFill>
          <a:ln w="381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219419" tIns="109710" rIns="219419" bIns="109710" rtlCol="0">
            <a:spAutoFit/>
          </a:bodyPr>
          <a:lstStyle/>
          <a:p>
            <a:pPr algn="ctr"/>
            <a:r>
              <a:rPr lang="en-US" b="1" dirty="0" smtClean="0">
                <a:solidFill>
                  <a:schemeClr val="bg1"/>
                </a:solidFill>
                <a:latin typeface="Calibri" charset="0"/>
                <a:ea typeface="Calibri" charset="0"/>
                <a:cs typeface="Calibri" charset="0"/>
              </a:rPr>
              <a:t>Gateway</a:t>
            </a:r>
            <a:endParaRPr lang="en-US" b="1" dirty="0">
              <a:solidFill>
                <a:schemeClr val="bg1"/>
              </a:solidFill>
              <a:latin typeface="Calibri" charset="0"/>
              <a:ea typeface="Calibri" charset="0"/>
              <a:cs typeface="Calibri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9521825" y="5486400"/>
            <a:ext cx="5543973" cy="2308324"/>
          </a:xfrm>
          <a:prstGeom prst="rect">
            <a:avLst/>
          </a:prstGeom>
          <a:noFill/>
          <a:ln w="0">
            <a:noFill/>
          </a:ln>
          <a:effectLst>
            <a:outerShdw dist="127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marL="571500" indent="-571500">
              <a:buClr>
                <a:schemeClr val="bg1"/>
              </a:buClr>
              <a:buSzPct val="125000"/>
              <a:buFont typeface="Wingdings" panose="05000000000000000000" pitchFamily="2" charset="2"/>
              <a:buChar char="§"/>
            </a:pPr>
            <a:r>
              <a:rPr lang="en-US" b="1" dirty="0">
                <a:solidFill>
                  <a:schemeClr val="bg1"/>
                </a:solidFill>
                <a:effectLst>
                  <a:outerShdw blurRad="50800" dist="76200" dir="2700000" algn="tl" rotWithShape="0">
                    <a:prstClr val="black"/>
                  </a:outerShdw>
                </a:effectLst>
                <a:latin typeface="Calibri Light" charset="0"/>
                <a:ea typeface="Calibri Light" charset="0"/>
                <a:cs typeface="Calibri Light" charset="0"/>
              </a:rPr>
              <a:t>Some data is </a:t>
            </a:r>
            <a:r>
              <a:rPr lang="en-US" b="1" dirty="0" smtClean="0">
                <a:solidFill>
                  <a:schemeClr val="bg1"/>
                </a:solidFill>
                <a:effectLst>
                  <a:outerShdw blurRad="50800" dist="76200" dir="2700000" algn="tl" rotWithShape="0">
                    <a:prstClr val="black"/>
                  </a:outerShdw>
                </a:effectLst>
                <a:latin typeface="Calibri Light" charset="0"/>
                <a:ea typeface="Calibri Light" charset="0"/>
                <a:cs typeface="Calibri Light" charset="0"/>
              </a:rPr>
              <a:t>transmitted from the buses </a:t>
            </a:r>
            <a:r>
              <a:rPr lang="en-US" b="1" dirty="0">
                <a:solidFill>
                  <a:schemeClr val="bg1"/>
                </a:solidFill>
                <a:effectLst>
                  <a:outerShdw blurRad="50800" dist="76200" dir="2700000" algn="tl" rotWithShape="0">
                    <a:prstClr val="black"/>
                  </a:outerShdw>
                </a:effectLst>
                <a:latin typeface="Calibri Light" charset="0"/>
                <a:ea typeface="Calibri Light" charset="0"/>
                <a:cs typeface="Calibri Light" charset="0"/>
              </a:rPr>
              <a:t>in real </a:t>
            </a:r>
            <a:r>
              <a:rPr lang="en-US" b="1" dirty="0" smtClean="0">
                <a:solidFill>
                  <a:schemeClr val="bg1"/>
                </a:solidFill>
                <a:effectLst>
                  <a:outerShdw blurRad="50800" dist="76200" dir="2700000" algn="tl" rotWithShape="0">
                    <a:prstClr val="black"/>
                  </a:outerShdw>
                </a:effectLst>
                <a:latin typeface="Calibri Light" charset="0"/>
                <a:ea typeface="Calibri Light" charset="0"/>
                <a:cs typeface="Calibri Light" charset="0"/>
              </a:rPr>
              <a:t>time via a radio or cellular connection</a:t>
            </a:r>
            <a:endParaRPr lang="en-US" b="1" dirty="0">
              <a:solidFill>
                <a:schemeClr val="bg1"/>
              </a:solidFill>
              <a:effectLst>
                <a:outerShdw blurRad="50800" dist="76200" dir="2700000" algn="tl" rotWithShape="0">
                  <a:prstClr val="black"/>
                </a:outerShdw>
              </a:effectLst>
              <a:latin typeface="Calibri Light" charset="0"/>
              <a:ea typeface="Calibri Light" charset="0"/>
              <a:cs typeface="Calibri Light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6227425" y="5486400"/>
            <a:ext cx="5543973" cy="2308324"/>
          </a:xfrm>
          <a:prstGeom prst="rect">
            <a:avLst/>
          </a:prstGeom>
          <a:noFill/>
          <a:ln w="0">
            <a:noFill/>
          </a:ln>
          <a:effectLst>
            <a:outerShdw dist="127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marL="571500" indent="-571500">
              <a:buClr>
                <a:schemeClr val="bg1"/>
              </a:buClr>
              <a:buSzPct val="125000"/>
              <a:buFont typeface="Wingdings" panose="05000000000000000000" pitchFamily="2" charset="2"/>
              <a:buChar char="§"/>
            </a:pPr>
            <a:r>
              <a:rPr lang="en-US" b="1" dirty="0">
                <a:solidFill>
                  <a:schemeClr val="bg1"/>
                </a:solidFill>
                <a:effectLst>
                  <a:outerShdw blurRad="50800" dist="76200" dir="2700000" algn="tl" rotWithShape="0">
                    <a:prstClr val="black"/>
                  </a:outerShdw>
                </a:effectLst>
                <a:latin typeface="Calibri Light" charset="0"/>
                <a:ea typeface="Calibri Light" charset="0"/>
                <a:cs typeface="Calibri Light" charset="0"/>
              </a:rPr>
              <a:t>Most </a:t>
            </a:r>
            <a:r>
              <a:rPr lang="en-US" b="1" dirty="0" smtClean="0">
                <a:solidFill>
                  <a:schemeClr val="bg1"/>
                </a:solidFill>
                <a:effectLst>
                  <a:outerShdw blurRad="50800" dist="76200" dir="2700000" algn="tl" rotWithShape="0">
                    <a:prstClr val="black"/>
                  </a:outerShdw>
                </a:effectLst>
                <a:latin typeface="Calibri Light" charset="0"/>
                <a:ea typeface="Calibri Light" charset="0"/>
                <a:cs typeface="Calibri Light" charset="0"/>
              </a:rPr>
              <a:t>of the data </a:t>
            </a:r>
            <a:r>
              <a:rPr lang="en-US" b="1" dirty="0">
                <a:solidFill>
                  <a:schemeClr val="bg1"/>
                </a:solidFill>
                <a:effectLst>
                  <a:outerShdw blurRad="50800" dist="76200" dir="2700000" algn="tl" rotWithShape="0">
                    <a:prstClr val="black"/>
                  </a:outerShdw>
                </a:effectLst>
                <a:latin typeface="Calibri Light" charset="0"/>
                <a:ea typeface="Calibri Light" charset="0"/>
                <a:cs typeface="Calibri Light" charset="0"/>
              </a:rPr>
              <a:t>is </a:t>
            </a:r>
            <a:r>
              <a:rPr lang="en-US" b="1" dirty="0" smtClean="0">
                <a:solidFill>
                  <a:schemeClr val="bg1"/>
                </a:solidFill>
                <a:effectLst>
                  <a:outerShdw blurRad="50800" dist="76200" dir="2700000" algn="tl" rotWithShape="0">
                    <a:prstClr val="black"/>
                  </a:outerShdw>
                </a:effectLst>
                <a:latin typeface="Calibri Light" charset="0"/>
                <a:ea typeface="Calibri Light" charset="0"/>
                <a:cs typeface="Calibri Light" charset="0"/>
              </a:rPr>
              <a:t>  stored </a:t>
            </a:r>
            <a:r>
              <a:rPr lang="en-US" b="1" dirty="0">
                <a:solidFill>
                  <a:schemeClr val="bg1"/>
                </a:solidFill>
                <a:effectLst>
                  <a:outerShdw blurRad="50800" dist="76200" dir="2700000" algn="tl" rotWithShape="0">
                    <a:prstClr val="black"/>
                  </a:outerShdw>
                </a:effectLst>
                <a:latin typeface="Calibri Light" charset="0"/>
                <a:ea typeface="Calibri Light" charset="0"/>
                <a:cs typeface="Calibri Light" charset="0"/>
              </a:rPr>
              <a:t>on a computer </a:t>
            </a:r>
            <a:r>
              <a:rPr lang="en-US" b="1" dirty="0" smtClean="0">
                <a:solidFill>
                  <a:schemeClr val="bg1"/>
                </a:solidFill>
                <a:effectLst>
                  <a:outerShdw blurRad="50800" dist="76200" dir="2700000" algn="tl" rotWithShape="0">
                    <a:prstClr val="black"/>
                  </a:outerShdw>
                </a:effectLst>
                <a:latin typeface="Calibri Light" charset="0"/>
                <a:ea typeface="Calibri Light" charset="0"/>
                <a:cs typeface="Calibri Light" charset="0"/>
              </a:rPr>
              <a:t>located in </a:t>
            </a:r>
            <a:r>
              <a:rPr lang="en-US" b="1" dirty="0">
                <a:solidFill>
                  <a:schemeClr val="bg1"/>
                </a:solidFill>
                <a:effectLst>
                  <a:outerShdw blurRad="50800" dist="76200" dir="2700000" algn="tl" rotWithShape="0">
                    <a:prstClr val="black"/>
                  </a:outerShdw>
                </a:effectLst>
                <a:latin typeface="Calibri Light" charset="0"/>
                <a:ea typeface="Calibri Light" charset="0"/>
                <a:cs typeface="Calibri Light" charset="0"/>
              </a:rPr>
              <a:t>the bus and uploaded once per day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17599024" y="4412591"/>
            <a:ext cx="2819401" cy="775561"/>
          </a:xfrm>
          <a:prstGeom prst="rect">
            <a:avLst/>
          </a:prstGeom>
          <a:solidFill>
            <a:schemeClr val="tx1">
              <a:lumMod val="50000"/>
            </a:schemeClr>
          </a:solidFill>
          <a:ln w="381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219419" tIns="109710" rIns="219419" bIns="109710" rtlCol="0">
            <a:spAutoFit/>
          </a:bodyPr>
          <a:lstStyle/>
          <a:p>
            <a:pPr algn="ctr"/>
            <a:r>
              <a:rPr lang="en-US" b="1" dirty="0" smtClean="0">
                <a:solidFill>
                  <a:schemeClr val="bg1"/>
                </a:solidFill>
                <a:latin typeface="Calibri" charset="0"/>
                <a:ea typeface="Calibri" charset="0"/>
                <a:cs typeface="Calibri" charset="0"/>
              </a:rPr>
              <a:t>Computer</a:t>
            </a:r>
            <a:endParaRPr lang="en-US" b="1" dirty="0">
              <a:solidFill>
                <a:schemeClr val="bg1"/>
              </a:solidFill>
              <a:latin typeface="Calibri" charset="0"/>
              <a:ea typeface="Calibri" charset="0"/>
              <a:cs typeface="Calibri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301625" y="1828800"/>
            <a:ext cx="23774400" cy="2308324"/>
          </a:xfrm>
          <a:prstGeom prst="rect">
            <a:avLst/>
          </a:prstGeom>
          <a:noFill/>
          <a:effectLst>
            <a:outerShdw blurRad="50800" dist="76200" dir="2700000" algn="tl" rotWithShape="0">
              <a:prstClr val="black"/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7200" b="1" dirty="0" smtClean="0">
                <a:solidFill>
                  <a:schemeClr val="bg1"/>
                </a:solidFill>
                <a:effectLst>
                  <a:outerShdw blurRad="50800" dist="152400" dir="2700000" algn="tl" rotWithShape="0">
                    <a:prstClr val="black"/>
                  </a:outerShdw>
                </a:effectLst>
                <a:latin typeface="Calibri" charset="0"/>
                <a:ea typeface="Calibri" charset="0"/>
                <a:cs typeface="Calibri" charset="0"/>
              </a:rPr>
              <a:t>How TriMet Collects Data:  </a:t>
            </a:r>
          </a:p>
          <a:p>
            <a:pPr algn="ctr"/>
            <a:r>
              <a:rPr lang="en-US" sz="7200" b="1" dirty="0" smtClean="0">
                <a:solidFill>
                  <a:schemeClr val="bg1"/>
                </a:solidFill>
                <a:effectLst>
                  <a:outerShdw blurRad="50800" dist="152400" dir="2700000" algn="tl" rotWithShape="0">
                    <a:prstClr val="black"/>
                  </a:outerShdw>
                </a:effectLst>
                <a:latin typeface="Calibri" charset="0"/>
                <a:ea typeface="Calibri" charset="0"/>
                <a:cs typeface="Calibri" charset="0"/>
              </a:rPr>
              <a:t>Real-Time and Daily</a:t>
            </a:r>
          </a:p>
        </p:txBody>
      </p:sp>
    </p:spTree>
    <p:extLst>
      <p:ext uri="{BB962C8B-B14F-4D97-AF65-F5344CB8AC3E}">
        <p14:creationId xmlns:p14="http://schemas.microsoft.com/office/powerpoint/2010/main" val="21133740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:fade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4371300" cy="13716000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87118" y="556761"/>
            <a:ext cx="3572934" cy="1188720"/>
          </a:xfrm>
          <a:prstGeom prst="rect">
            <a:avLst/>
          </a:prstGeom>
          <a:effectLst>
            <a:outerShdw blurRad="50800" dist="254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0" name="TextBox 9"/>
          <p:cNvSpPr txBox="1"/>
          <p:nvPr/>
        </p:nvSpPr>
        <p:spPr>
          <a:xfrm>
            <a:off x="1993265" y="5472839"/>
            <a:ext cx="9418320" cy="4572000"/>
          </a:xfrm>
          <a:prstGeom prst="rect">
            <a:avLst/>
          </a:prstGeom>
          <a:solidFill>
            <a:schemeClr val="tx1">
              <a:lumMod val="50000"/>
              <a:alpha val="75000"/>
            </a:schemeClr>
          </a:solidFill>
          <a:ln w="63500" cap="rnd" cmpd="sng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4705985" y="5002078"/>
            <a:ext cx="4206240" cy="775561"/>
          </a:xfrm>
          <a:prstGeom prst="rect">
            <a:avLst/>
          </a:prstGeom>
          <a:solidFill>
            <a:schemeClr val="tx1">
              <a:lumMod val="50000"/>
            </a:schemeClr>
          </a:solidFill>
          <a:ln w="381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219419" tIns="109710" rIns="219419" bIns="109710" rtlCol="0">
            <a:spAutoFit/>
          </a:bodyPr>
          <a:lstStyle/>
          <a:p>
            <a:pPr algn="ctr"/>
            <a:r>
              <a:rPr lang="en-US" b="1" dirty="0" smtClean="0">
                <a:solidFill>
                  <a:schemeClr val="bg1"/>
                </a:solidFill>
                <a:latin typeface="Calibri" charset="0"/>
                <a:ea typeface="Calibri" charset="0"/>
                <a:cs typeface="Calibri" charset="0"/>
              </a:rPr>
              <a:t>TriMet Example</a:t>
            </a:r>
            <a:endParaRPr lang="en-US" b="1" dirty="0">
              <a:solidFill>
                <a:schemeClr val="bg1"/>
              </a:solidFill>
              <a:latin typeface="Calibri" charset="0"/>
              <a:ea typeface="Calibri" charset="0"/>
              <a:cs typeface="Calibri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526665" y="6033564"/>
            <a:ext cx="6248400" cy="3477875"/>
          </a:xfrm>
          <a:prstGeom prst="rect">
            <a:avLst/>
          </a:prstGeom>
          <a:noFill/>
          <a:ln w="0">
            <a:noFill/>
          </a:ln>
          <a:effectLst>
            <a:outerShdw dist="127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marL="571500" indent="-571500">
              <a:buClr>
                <a:schemeClr val="bg1"/>
              </a:buClr>
              <a:buSzPct val="125000"/>
              <a:buFont typeface="Wingdings" panose="05000000000000000000" pitchFamily="2" charset="2"/>
              <a:buChar char="§"/>
            </a:pPr>
            <a:r>
              <a:rPr lang="en-US" sz="4400" b="1" dirty="0" smtClean="0">
                <a:solidFill>
                  <a:schemeClr val="bg1"/>
                </a:solidFill>
                <a:effectLst>
                  <a:outerShdw blurRad="50800" dist="76200" dir="2700000" algn="tl" rotWithShape="0">
                    <a:prstClr val="black"/>
                  </a:outerShdw>
                </a:effectLst>
                <a:latin typeface="Calibri Light" charset="0"/>
                <a:ea typeface="Calibri Light" charset="0"/>
                <a:cs typeface="Calibri Light" charset="0"/>
              </a:rPr>
              <a:t>700 buses</a:t>
            </a:r>
          </a:p>
          <a:p>
            <a:pPr marL="571500" indent="-571500">
              <a:buClr>
                <a:schemeClr val="bg1"/>
              </a:buClr>
              <a:buSzPct val="125000"/>
              <a:buFont typeface="Wingdings" panose="05000000000000000000" pitchFamily="2" charset="2"/>
              <a:buChar char="§"/>
            </a:pPr>
            <a:r>
              <a:rPr lang="en-US" sz="4400" b="1" dirty="0" smtClean="0">
                <a:solidFill>
                  <a:schemeClr val="bg1"/>
                </a:solidFill>
                <a:effectLst>
                  <a:outerShdw blurRad="50800" dist="76200" dir="2700000" algn="tl" rotWithShape="0">
                    <a:prstClr val="black"/>
                  </a:outerShdw>
                </a:effectLst>
                <a:latin typeface="Calibri Light" charset="0"/>
                <a:ea typeface="Calibri Light" charset="0"/>
                <a:cs typeface="Calibri Light" charset="0"/>
              </a:rPr>
              <a:t>145 light rail</a:t>
            </a:r>
          </a:p>
          <a:p>
            <a:pPr marL="571500" indent="-571500">
              <a:buClr>
                <a:schemeClr val="bg1"/>
              </a:buClr>
              <a:buSzPct val="125000"/>
              <a:buFont typeface="Wingdings" panose="05000000000000000000" pitchFamily="2" charset="2"/>
              <a:buChar char="§"/>
            </a:pPr>
            <a:r>
              <a:rPr lang="en-US" sz="4400" b="1" dirty="0" smtClean="0">
                <a:solidFill>
                  <a:schemeClr val="bg1"/>
                </a:solidFill>
                <a:effectLst>
                  <a:outerShdw blurRad="50800" dist="76200" dir="2700000" algn="tl" rotWithShape="0">
                    <a:prstClr val="black"/>
                  </a:outerShdw>
                </a:effectLst>
                <a:latin typeface="Calibri Light" charset="0"/>
                <a:ea typeface="Calibri Light" charset="0"/>
                <a:cs typeface="Calibri Light" charset="0"/>
              </a:rPr>
              <a:t>300,000 weekday </a:t>
            </a:r>
            <a:r>
              <a:rPr lang="en-US" sz="4400" b="1" dirty="0">
                <a:solidFill>
                  <a:schemeClr val="bg1"/>
                </a:solidFill>
                <a:effectLst>
                  <a:outerShdw blurRad="50800" dist="76200" dir="2700000" algn="tl" rotWithShape="0">
                    <a:prstClr val="black"/>
                  </a:outerShdw>
                </a:effectLst>
                <a:latin typeface="Calibri Light" charset="0"/>
                <a:ea typeface="Calibri Light" charset="0"/>
                <a:cs typeface="Calibri Light" charset="0"/>
              </a:rPr>
              <a:t>t</a:t>
            </a:r>
            <a:r>
              <a:rPr lang="en-US" sz="4400" b="1" dirty="0" smtClean="0">
                <a:solidFill>
                  <a:schemeClr val="bg1"/>
                </a:solidFill>
                <a:effectLst>
                  <a:outerShdw blurRad="50800" dist="76200" dir="2700000" algn="tl" rotWithShape="0">
                    <a:prstClr val="black"/>
                  </a:outerShdw>
                </a:effectLst>
                <a:latin typeface="Calibri Light" charset="0"/>
                <a:ea typeface="Calibri Light" charset="0"/>
                <a:cs typeface="Calibri Light" charset="0"/>
              </a:rPr>
              <a:t>rips</a:t>
            </a:r>
          </a:p>
          <a:p>
            <a:pPr marL="571500" indent="-571500">
              <a:buClr>
                <a:schemeClr val="bg1"/>
              </a:buClr>
              <a:buSzPct val="125000"/>
              <a:buFont typeface="Wingdings" panose="05000000000000000000" pitchFamily="2" charset="2"/>
              <a:buChar char="§"/>
            </a:pPr>
            <a:r>
              <a:rPr lang="en-US" sz="4400" b="1" dirty="0">
                <a:solidFill>
                  <a:schemeClr val="bg1"/>
                </a:solidFill>
                <a:effectLst>
                  <a:outerShdw blurRad="50800" dist="76200" dir="2700000" algn="tl" rotWithShape="0">
                    <a:prstClr val="black"/>
                  </a:outerShdw>
                </a:effectLst>
                <a:latin typeface="Calibri Light" charset="0"/>
                <a:ea typeface="Calibri Light" charset="0"/>
                <a:cs typeface="Calibri Light" charset="0"/>
              </a:rPr>
              <a:t>100 </a:t>
            </a:r>
            <a:r>
              <a:rPr lang="en-US" sz="4400" b="1" dirty="0" smtClean="0">
                <a:solidFill>
                  <a:schemeClr val="bg1"/>
                </a:solidFill>
                <a:effectLst>
                  <a:outerShdw blurRad="50800" dist="76200" dir="2700000" algn="tl" rotWithShape="0">
                    <a:prstClr val="black"/>
                  </a:outerShdw>
                </a:effectLst>
                <a:latin typeface="Calibri Light" charset="0"/>
                <a:ea typeface="Calibri Light" charset="0"/>
                <a:cs typeface="Calibri Light" charset="0"/>
              </a:rPr>
              <a:t>million trips/year</a:t>
            </a:r>
            <a:endParaRPr lang="en-US" sz="4400" b="1" dirty="0">
              <a:solidFill>
                <a:schemeClr val="bg1"/>
              </a:solidFill>
              <a:effectLst>
                <a:outerShdw blurRad="50800" dist="76200" dir="2700000" algn="tl" rotWithShape="0">
                  <a:prstClr val="black"/>
                </a:outerShdw>
              </a:effectLst>
              <a:latin typeface="Calibri Light" charset="0"/>
              <a:ea typeface="Calibri Light" charset="0"/>
              <a:cs typeface="Calibri Light" charset="0"/>
            </a:endParaRPr>
          </a:p>
          <a:p>
            <a:pPr marL="571500" indent="-571500">
              <a:buClr>
                <a:schemeClr val="bg1"/>
              </a:buClr>
              <a:buSzPct val="125000"/>
              <a:buFont typeface="Wingdings" panose="05000000000000000000" pitchFamily="2" charset="2"/>
              <a:buChar char="§"/>
            </a:pPr>
            <a:r>
              <a:rPr lang="en-US" sz="4400" b="1" dirty="0">
                <a:solidFill>
                  <a:schemeClr val="bg1"/>
                </a:solidFill>
                <a:effectLst>
                  <a:outerShdw blurRad="50800" dist="76200" dir="2700000" algn="tl" rotWithShape="0">
                    <a:prstClr val="black"/>
                  </a:outerShdw>
                </a:effectLst>
                <a:latin typeface="Calibri Light" charset="0"/>
                <a:ea typeface="Calibri Light" charset="0"/>
                <a:cs typeface="Calibri Light" charset="0"/>
              </a:rPr>
              <a:t>400,000 </a:t>
            </a:r>
            <a:r>
              <a:rPr lang="en-US" sz="4400" b="1" dirty="0" smtClean="0">
                <a:solidFill>
                  <a:schemeClr val="bg1"/>
                </a:solidFill>
                <a:effectLst>
                  <a:outerShdw blurRad="50800" dist="76200" dir="2700000" algn="tl" rotWithShape="0">
                    <a:prstClr val="black"/>
                  </a:outerShdw>
                </a:effectLst>
                <a:latin typeface="Calibri Light" charset="0"/>
                <a:ea typeface="Calibri Light" charset="0"/>
                <a:cs typeface="Calibri Light" charset="0"/>
              </a:rPr>
              <a:t>daily </a:t>
            </a:r>
            <a:r>
              <a:rPr lang="en-US" sz="4400" b="1" dirty="0">
                <a:solidFill>
                  <a:schemeClr val="bg1"/>
                </a:solidFill>
                <a:effectLst>
                  <a:outerShdw blurRad="50800" dist="76200" dir="2700000" algn="tl" rotWithShape="0">
                    <a:prstClr val="black"/>
                  </a:outerShdw>
                </a:effectLst>
                <a:latin typeface="Calibri Light" charset="0"/>
                <a:ea typeface="Calibri Light" charset="0"/>
                <a:cs typeface="Calibri Light" charset="0"/>
              </a:rPr>
              <a:t>s</a:t>
            </a:r>
            <a:r>
              <a:rPr lang="en-US" sz="4400" b="1" dirty="0" smtClean="0">
                <a:solidFill>
                  <a:schemeClr val="bg1"/>
                </a:solidFill>
                <a:effectLst>
                  <a:outerShdw blurRad="50800" dist="76200" dir="2700000" algn="tl" rotWithShape="0">
                    <a:prstClr val="black"/>
                  </a:outerShdw>
                </a:effectLst>
                <a:latin typeface="Calibri Light" charset="0"/>
                <a:ea typeface="Calibri Light" charset="0"/>
                <a:cs typeface="Calibri Light" charset="0"/>
              </a:rPr>
              <a:t>tops</a:t>
            </a:r>
            <a:endParaRPr lang="en-US" sz="4400" b="1" dirty="0">
              <a:solidFill>
                <a:schemeClr val="bg1"/>
              </a:solidFill>
              <a:effectLst>
                <a:outerShdw blurRad="50800" dist="76200" dir="2700000" algn="tl" rotWithShape="0">
                  <a:prstClr val="black"/>
                </a:outerShdw>
              </a:effectLst>
              <a:latin typeface="Calibri Light" charset="0"/>
              <a:ea typeface="Calibri Light" charset="0"/>
              <a:cs typeface="Calibri Light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530225" y="1828800"/>
            <a:ext cx="23317200" cy="1200329"/>
          </a:xfrm>
          <a:prstGeom prst="rect">
            <a:avLst/>
          </a:prstGeom>
          <a:noFill/>
          <a:effectLst>
            <a:outerShdw blurRad="50800" dist="76200" dir="2700000" algn="tl" rotWithShape="0">
              <a:prstClr val="black"/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7200" b="1" dirty="0" smtClean="0">
                <a:solidFill>
                  <a:schemeClr val="bg1"/>
                </a:solidFill>
                <a:effectLst>
                  <a:outerShdw blurRad="50800" dist="152400" dir="2700000" algn="tl" rotWithShape="0">
                    <a:prstClr val="black"/>
                  </a:outerShdw>
                </a:effectLst>
                <a:latin typeface="Calibri" charset="0"/>
                <a:ea typeface="Calibri" charset="0"/>
                <a:cs typeface="Calibri" charset="0"/>
              </a:rPr>
              <a:t>IoMT Isn’t Big Data, It’s </a:t>
            </a:r>
            <a:r>
              <a:rPr lang="en-US" sz="7200" b="1" dirty="0" smtClean="0">
                <a:solidFill>
                  <a:srgbClr val="C00000"/>
                </a:solidFill>
                <a:effectLst>
                  <a:outerShdw blurRad="50800" dist="152400" dir="2700000" algn="tl" rotWithShape="0">
                    <a:prstClr val="black"/>
                  </a:outerShdw>
                </a:effectLst>
                <a:latin typeface="Calibri" charset="0"/>
                <a:ea typeface="Calibri" charset="0"/>
                <a:cs typeface="Calibri" charset="0"/>
              </a:rPr>
              <a:t>Bigger</a:t>
            </a:r>
            <a:r>
              <a:rPr lang="en-US" sz="7200" b="1" dirty="0" smtClean="0">
                <a:solidFill>
                  <a:schemeClr val="bg1"/>
                </a:solidFill>
                <a:effectLst>
                  <a:outerShdw blurRad="50800" dist="152400" dir="2700000" algn="tl" rotWithShape="0">
                    <a:prstClr val="black"/>
                  </a:outerShdw>
                </a:effectLst>
                <a:latin typeface="Calibri" charset="0"/>
                <a:ea typeface="Calibri" charset="0"/>
                <a:cs typeface="Calibri" charset="0"/>
              </a:rPr>
              <a:t> Data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2966065" y="5486400"/>
            <a:ext cx="9509760" cy="4572000"/>
          </a:xfrm>
          <a:prstGeom prst="rect">
            <a:avLst/>
          </a:prstGeom>
          <a:solidFill>
            <a:schemeClr val="tx1">
              <a:lumMod val="50000"/>
              <a:alpha val="75000"/>
            </a:schemeClr>
          </a:solidFill>
          <a:ln w="63500" cap="rnd" cmpd="sng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15206345" y="5015639"/>
            <a:ext cx="5029200" cy="777240"/>
          </a:xfrm>
          <a:prstGeom prst="rect">
            <a:avLst/>
          </a:prstGeom>
          <a:solidFill>
            <a:schemeClr val="tx1">
              <a:lumMod val="50000"/>
            </a:schemeClr>
          </a:solidFill>
          <a:ln w="381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219419" tIns="109710" rIns="219419" bIns="109710" rtlCol="0">
            <a:spAutoFit/>
          </a:bodyPr>
          <a:lstStyle/>
          <a:p>
            <a:pPr algn="ctr"/>
            <a:r>
              <a:rPr lang="en-US" b="1" dirty="0" smtClean="0">
                <a:solidFill>
                  <a:schemeClr val="bg1"/>
                </a:solidFill>
                <a:latin typeface="Calibri" charset="0"/>
                <a:ea typeface="Calibri" charset="0"/>
                <a:cs typeface="Calibri" charset="0"/>
              </a:rPr>
              <a:t>One Month of Data</a:t>
            </a:r>
            <a:endParaRPr lang="en-US" b="1" dirty="0">
              <a:solidFill>
                <a:schemeClr val="bg1"/>
              </a:solidFill>
              <a:latin typeface="Calibri" charset="0"/>
              <a:ea typeface="Calibri" charset="0"/>
              <a:cs typeface="Calibri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3331825" y="6054382"/>
            <a:ext cx="8595360" cy="3477875"/>
          </a:xfrm>
          <a:prstGeom prst="rect">
            <a:avLst/>
          </a:prstGeom>
          <a:noFill/>
          <a:ln w="0">
            <a:noFill/>
          </a:ln>
          <a:effectLst>
            <a:outerShdw dist="127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marL="571500" indent="-571500">
              <a:buClr>
                <a:schemeClr val="bg1"/>
              </a:buClr>
              <a:buSzPct val="125000"/>
              <a:buFont typeface="Wingdings" panose="05000000000000000000" pitchFamily="2" charset="2"/>
              <a:buChar char="§"/>
            </a:pPr>
            <a:r>
              <a:rPr lang="en-US" sz="4400" b="1" dirty="0">
                <a:solidFill>
                  <a:schemeClr val="bg1"/>
                </a:solidFill>
                <a:effectLst>
                  <a:outerShdw blurRad="50800" dist="76200" dir="2700000" algn="tl" rotWithShape="0">
                    <a:prstClr val="black"/>
                  </a:outerShdw>
                </a:effectLst>
                <a:latin typeface="Calibri Light" charset="0"/>
                <a:ea typeface="Calibri Light" charset="0"/>
                <a:cs typeface="Calibri Light" charset="0"/>
              </a:rPr>
              <a:t>200 </a:t>
            </a:r>
            <a:r>
              <a:rPr lang="en-US" sz="4400" b="1" dirty="0" smtClean="0">
                <a:solidFill>
                  <a:schemeClr val="bg1"/>
                </a:solidFill>
                <a:effectLst>
                  <a:outerShdw blurRad="50800" dist="76200" dir="2700000" algn="tl" rotWithShape="0">
                    <a:prstClr val="black"/>
                  </a:outerShdw>
                </a:effectLst>
                <a:latin typeface="Calibri Light" charset="0"/>
                <a:ea typeface="Calibri Light" charset="0"/>
                <a:cs typeface="Calibri Light" charset="0"/>
              </a:rPr>
              <a:t>values</a:t>
            </a:r>
            <a:r>
              <a:rPr lang="en-US" sz="4400" b="1" dirty="0">
                <a:solidFill>
                  <a:schemeClr val="bg1"/>
                </a:solidFill>
                <a:effectLst>
                  <a:outerShdw blurRad="50800" dist="76200" dir="2700000" algn="tl" rotWithShape="0">
                    <a:prstClr val="black"/>
                  </a:outerShdw>
                </a:effectLst>
                <a:latin typeface="Calibri Light" charset="0"/>
                <a:ea typeface="Calibri Light" charset="0"/>
                <a:cs typeface="Calibri Light" charset="0"/>
              </a:rPr>
              <a:t> </a:t>
            </a:r>
            <a:r>
              <a:rPr lang="en-US" sz="4400" b="1" dirty="0" smtClean="0">
                <a:solidFill>
                  <a:schemeClr val="bg1"/>
                </a:solidFill>
                <a:effectLst>
                  <a:outerShdw blurRad="50800" dist="76200" dir="2700000" algn="tl" rotWithShape="0">
                    <a:prstClr val="black"/>
                  </a:outerShdw>
                </a:effectLst>
                <a:latin typeface="Calibri Light" charset="0"/>
                <a:ea typeface="Calibri Light" charset="0"/>
                <a:cs typeface="Calibri Light" charset="0"/>
              </a:rPr>
              <a:t>per bus </a:t>
            </a:r>
          </a:p>
          <a:p>
            <a:pPr marL="571500" indent="-571500">
              <a:buClr>
                <a:schemeClr val="bg1"/>
              </a:buClr>
              <a:buSzPct val="125000"/>
              <a:buFont typeface="Wingdings" panose="05000000000000000000" pitchFamily="2" charset="2"/>
              <a:buChar char="§"/>
            </a:pPr>
            <a:r>
              <a:rPr lang="en-US" sz="4400" b="1" dirty="0" smtClean="0">
                <a:solidFill>
                  <a:schemeClr val="bg1"/>
                </a:solidFill>
                <a:effectLst>
                  <a:outerShdw blurRad="50800" dist="76200" dir="2700000" algn="tl" rotWithShape="0">
                    <a:prstClr val="black"/>
                  </a:outerShdw>
                </a:effectLst>
                <a:latin typeface="Calibri Light" charset="0"/>
                <a:ea typeface="Calibri Light" charset="0"/>
                <a:cs typeface="Calibri Light" charset="0"/>
              </a:rPr>
              <a:t>Measured every five seconds</a:t>
            </a:r>
          </a:p>
          <a:p>
            <a:pPr marL="571500" indent="-571500">
              <a:buClr>
                <a:schemeClr val="bg1"/>
              </a:buClr>
              <a:buSzPct val="125000"/>
              <a:buFont typeface="Wingdings" panose="05000000000000000000" pitchFamily="2" charset="2"/>
              <a:buChar char="§"/>
            </a:pPr>
            <a:r>
              <a:rPr lang="en-US" sz="4400" b="1" dirty="0" smtClean="0">
                <a:solidFill>
                  <a:schemeClr val="bg1"/>
                </a:solidFill>
                <a:effectLst>
                  <a:outerShdw blurRad="50800" dist="76200" dir="2700000" algn="tl" rotWithShape="0">
                    <a:prstClr val="black"/>
                  </a:outerShdw>
                </a:effectLst>
                <a:latin typeface="Calibri Light" charset="0"/>
                <a:ea typeface="Calibri Light" charset="0"/>
                <a:cs typeface="Calibri Light" charset="0"/>
              </a:rPr>
              <a:t>Stored in 30,000 daily log files</a:t>
            </a:r>
          </a:p>
          <a:p>
            <a:pPr marL="571500" indent="-571500">
              <a:buClr>
                <a:schemeClr val="bg1"/>
              </a:buClr>
              <a:buSzPct val="125000"/>
              <a:buFont typeface="Wingdings" panose="05000000000000000000" pitchFamily="2" charset="2"/>
              <a:buChar char="§"/>
            </a:pPr>
            <a:r>
              <a:rPr lang="en-US" sz="4400" b="1" dirty="0" smtClean="0">
                <a:solidFill>
                  <a:schemeClr val="bg1"/>
                </a:solidFill>
                <a:effectLst>
                  <a:outerShdw blurRad="50800" dist="76200" dir="2700000" algn="tl" rotWithShape="0">
                    <a:prstClr val="black"/>
                  </a:outerShdw>
                </a:effectLst>
                <a:latin typeface="Calibri Light" charset="0"/>
                <a:ea typeface="Calibri Light" charset="0"/>
                <a:cs typeface="Calibri Light" charset="0"/>
              </a:rPr>
              <a:t>Comprising 250 million records</a:t>
            </a:r>
            <a:endParaRPr lang="en-US" sz="4400" b="1" dirty="0">
              <a:solidFill>
                <a:schemeClr val="bg1"/>
              </a:solidFill>
              <a:effectLst>
                <a:outerShdw blurRad="50800" dist="76200" dir="2700000" algn="tl" rotWithShape="0">
                  <a:prstClr val="black"/>
                </a:outerShdw>
              </a:effectLst>
              <a:latin typeface="Calibri Light" charset="0"/>
              <a:ea typeface="Calibri Light" charset="0"/>
              <a:cs typeface="Calibri Light" charset="0"/>
            </a:endParaRPr>
          </a:p>
          <a:p>
            <a:pPr marL="571500" indent="-571500">
              <a:buClr>
                <a:schemeClr val="bg1"/>
              </a:buClr>
              <a:buSzPct val="125000"/>
              <a:buFont typeface="Wingdings" panose="05000000000000000000" pitchFamily="2" charset="2"/>
              <a:buChar char="§"/>
            </a:pPr>
            <a:r>
              <a:rPr lang="en-US" sz="4400" b="1" dirty="0" smtClean="0">
                <a:solidFill>
                  <a:schemeClr val="bg1"/>
                </a:solidFill>
                <a:effectLst>
                  <a:outerShdw blurRad="50800" dist="76200" dir="2700000" algn="tl" rotWithShape="0">
                    <a:prstClr val="black"/>
                  </a:outerShdw>
                </a:effectLst>
                <a:latin typeface="Calibri Light" charset="0"/>
                <a:ea typeface="Calibri Light" charset="0"/>
                <a:cs typeface="Calibri Light" charset="0"/>
              </a:rPr>
              <a:t>Containing 50 billion values</a:t>
            </a:r>
          </a:p>
        </p:txBody>
      </p:sp>
    </p:spTree>
    <p:extLst>
      <p:ext uri="{BB962C8B-B14F-4D97-AF65-F5344CB8AC3E}">
        <p14:creationId xmlns:p14="http://schemas.microsoft.com/office/powerpoint/2010/main" val="19327060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:fade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4371300" cy="13716000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87118" y="556761"/>
            <a:ext cx="3572934" cy="1188720"/>
          </a:xfrm>
          <a:prstGeom prst="rect">
            <a:avLst/>
          </a:prstGeom>
          <a:effectLst>
            <a:outerShdw blurRad="50800" dist="254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7" name="TextBox 6"/>
          <p:cNvSpPr txBox="1"/>
          <p:nvPr/>
        </p:nvSpPr>
        <p:spPr>
          <a:xfrm>
            <a:off x="2237105" y="4530298"/>
            <a:ext cx="19842480" cy="7509302"/>
          </a:xfrm>
          <a:prstGeom prst="rect">
            <a:avLst/>
          </a:prstGeom>
          <a:solidFill>
            <a:schemeClr val="tx1">
              <a:lumMod val="50000"/>
              <a:alpha val="75000"/>
            </a:schemeClr>
          </a:solidFill>
          <a:ln w="63500" cap="rnd" cmpd="sng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16" name="TextBox 15"/>
          <p:cNvSpPr txBox="1"/>
          <p:nvPr/>
        </p:nvSpPr>
        <p:spPr>
          <a:xfrm>
            <a:off x="2846705" y="4418338"/>
            <a:ext cx="19019520" cy="7294305"/>
          </a:xfrm>
          <a:prstGeom prst="rect">
            <a:avLst/>
          </a:prstGeom>
          <a:noFill/>
          <a:ln w="38100">
            <a:noFill/>
          </a:ln>
          <a:effectLst>
            <a:outerShdw dist="12700" dir="2700000" algn="tl" rotWithShape="0">
              <a:prstClr val="black">
                <a:alpha val="53000"/>
              </a:prstClr>
            </a:outerShdw>
          </a:effectLst>
        </p:spPr>
        <p:txBody>
          <a:bodyPr wrap="square" rtlCol="0">
            <a:spAutoFit/>
          </a:bodyPr>
          <a:lstStyle/>
          <a:p>
            <a:pPr marL="571500" indent="-571500">
              <a:buFont typeface="Wingdings" charset="2"/>
              <a:buChar char="§"/>
            </a:pPr>
            <a:endParaRPr lang="en-US" sz="4800" b="1" dirty="0" smtClean="0">
              <a:solidFill>
                <a:schemeClr val="bg1"/>
              </a:solidFill>
              <a:effectLst>
                <a:outerShdw blurRad="50800" dist="76200" dir="2700000" algn="tl">
                  <a:srgbClr val="000000"/>
                </a:outerShdw>
              </a:effectLst>
              <a:latin typeface="Calibri Light" charset="0"/>
              <a:ea typeface="Calibri Light" charset="0"/>
              <a:cs typeface="Calibri Light" charset="0"/>
            </a:endParaRPr>
          </a:p>
          <a:p>
            <a:pPr marL="571500" indent="-571500">
              <a:lnSpc>
                <a:spcPts val="5560"/>
              </a:lnSpc>
              <a:buFont typeface="Wingdings" charset="2"/>
              <a:buChar char="§"/>
            </a:pPr>
            <a:r>
              <a:rPr lang="en-US" sz="4800" b="1" dirty="0" smtClean="0">
                <a:solidFill>
                  <a:schemeClr val="bg1"/>
                </a:solidFill>
                <a:effectLst>
                  <a:outerShdw blurRad="50800" dist="76200" dir="2700000" algn="tl">
                    <a:srgbClr val="000000"/>
                  </a:outerShdw>
                </a:effectLst>
                <a:latin typeface="Calibri Light" charset="0"/>
                <a:ea typeface="Calibri Light" charset="0"/>
                <a:cs typeface="Calibri Light" charset="0"/>
              </a:rPr>
              <a:t>60 </a:t>
            </a:r>
            <a:r>
              <a:rPr lang="en-US" sz="4800" b="1" dirty="0">
                <a:solidFill>
                  <a:schemeClr val="bg1"/>
                </a:solidFill>
                <a:effectLst>
                  <a:outerShdw blurRad="50800" dist="76200" dir="2700000" algn="tl">
                    <a:srgbClr val="000000"/>
                  </a:outerShdw>
                </a:effectLst>
                <a:latin typeface="Calibri Light" charset="0"/>
                <a:ea typeface="Calibri Light" charset="0"/>
                <a:cs typeface="Calibri Light" charset="0"/>
              </a:rPr>
              <a:t>MPH = 1 mile/minute = 27 </a:t>
            </a:r>
            <a:r>
              <a:rPr lang="en-US" sz="4800" b="1" dirty="0" smtClean="0">
                <a:solidFill>
                  <a:schemeClr val="bg1"/>
                </a:solidFill>
                <a:effectLst>
                  <a:outerShdw blurRad="50800" dist="76200" dir="2700000" algn="tl">
                    <a:srgbClr val="000000"/>
                  </a:outerShdw>
                </a:effectLst>
                <a:latin typeface="Calibri Light" charset="0"/>
                <a:ea typeface="Calibri Light" charset="0"/>
                <a:cs typeface="Calibri Light" charset="0"/>
              </a:rPr>
              <a:t>meters/second</a:t>
            </a:r>
          </a:p>
          <a:p>
            <a:pPr marL="571500" indent="-571500">
              <a:lnSpc>
                <a:spcPts val="5560"/>
              </a:lnSpc>
              <a:buFont typeface="Wingdings" charset="2"/>
              <a:buChar char="§"/>
            </a:pPr>
            <a:endParaRPr lang="en-US" sz="4800" b="1" dirty="0" smtClean="0">
              <a:solidFill>
                <a:schemeClr val="bg1"/>
              </a:solidFill>
              <a:effectLst>
                <a:outerShdw blurRad="50800" dist="76200" dir="2700000" algn="tl">
                  <a:srgbClr val="000000"/>
                </a:outerShdw>
              </a:effectLst>
              <a:latin typeface="Calibri Light" charset="0"/>
              <a:ea typeface="Calibri Light" charset="0"/>
              <a:cs typeface="Calibri Light" charset="0"/>
            </a:endParaRPr>
          </a:p>
          <a:p>
            <a:pPr marL="571500" indent="-571500">
              <a:lnSpc>
                <a:spcPts val="5560"/>
              </a:lnSpc>
              <a:buFont typeface="Wingdings" charset="2"/>
              <a:buChar char="§"/>
            </a:pPr>
            <a:r>
              <a:rPr lang="en-US" sz="4800" b="1" dirty="0" smtClean="0">
                <a:solidFill>
                  <a:schemeClr val="bg1"/>
                </a:solidFill>
                <a:effectLst>
                  <a:outerShdw blurRad="50800" dist="76200" dir="2700000" algn="tl">
                    <a:srgbClr val="000000"/>
                  </a:outerShdw>
                </a:effectLst>
                <a:latin typeface="Calibri Light" charset="0"/>
                <a:ea typeface="Calibri Light" charset="0"/>
                <a:cs typeface="Calibri Light" charset="0"/>
              </a:rPr>
              <a:t>For </a:t>
            </a:r>
            <a:r>
              <a:rPr lang="en-US" sz="4800" b="1" dirty="0">
                <a:solidFill>
                  <a:schemeClr val="bg1"/>
                </a:solidFill>
                <a:effectLst>
                  <a:outerShdw blurRad="50800" dist="76200" dir="2700000" algn="tl">
                    <a:srgbClr val="000000"/>
                  </a:outerShdw>
                </a:effectLst>
                <a:latin typeface="Calibri Light" charset="0"/>
                <a:ea typeface="Calibri Light" charset="0"/>
                <a:cs typeface="Calibri Light" charset="0"/>
              </a:rPr>
              <a:t>&lt;1 meter movement resolution, you need 50 </a:t>
            </a:r>
            <a:r>
              <a:rPr lang="en-US" sz="4800" b="1" dirty="0" smtClean="0">
                <a:solidFill>
                  <a:schemeClr val="bg1"/>
                </a:solidFill>
                <a:effectLst>
                  <a:outerShdw blurRad="50800" dist="76200" dir="2700000" algn="tl">
                    <a:srgbClr val="000000"/>
                  </a:outerShdw>
                </a:effectLst>
                <a:latin typeface="Calibri Light" charset="0"/>
                <a:ea typeface="Calibri Light" charset="0"/>
                <a:cs typeface="Calibri Light" charset="0"/>
              </a:rPr>
              <a:t>measurements/second</a:t>
            </a:r>
          </a:p>
          <a:p>
            <a:pPr marL="571500" indent="-571500">
              <a:lnSpc>
                <a:spcPts val="5560"/>
              </a:lnSpc>
              <a:buFont typeface="Wingdings" charset="2"/>
              <a:buChar char="§"/>
            </a:pPr>
            <a:endParaRPr lang="en-US" sz="4800" b="1" dirty="0">
              <a:solidFill>
                <a:schemeClr val="bg1"/>
              </a:solidFill>
              <a:effectLst>
                <a:outerShdw blurRad="50800" dist="76200" dir="2700000" algn="tl">
                  <a:srgbClr val="000000"/>
                </a:outerShdw>
              </a:effectLst>
              <a:latin typeface="Calibri Light" charset="0"/>
              <a:ea typeface="Calibri Light" charset="0"/>
              <a:cs typeface="Calibri Light" charset="0"/>
            </a:endParaRPr>
          </a:p>
          <a:p>
            <a:pPr marL="571500" indent="-571500">
              <a:lnSpc>
                <a:spcPts val="5560"/>
              </a:lnSpc>
              <a:buFont typeface="Wingdings" charset="2"/>
              <a:buChar char="§"/>
            </a:pPr>
            <a:r>
              <a:rPr lang="en-US" sz="4800" b="1" dirty="0">
                <a:solidFill>
                  <a:schemeClr val="bg1"/>
                </a:solidFill>
                <a:effectLst>
                  <a:outerShdw blurRad="50800" dist="76200" dir="2700000" algn="tl">
                    <a:srgbClr val="000000"/>
                  </a:outerShdw>
                </a:effectLst>
                <a:latin typeface="Calibri Light" charset="0"/>
                <a:ea typeface="Calibri Light" charset="0"/>
                <a:cs typeface="Calibri Light" charset="0"/>
              </a:rPr>
              <a:t>Now TriMet’s one-month bus movement database is 60 Billion </a:t>
            </a:r>
            <a:r>
              <a:rPr lang="en-US" sz="4800" b="1" dirty="0" smtClean="0">
                <a:solidFill>
                  <a:schemeClr val="bg1"/>
                </a:solidFill>
                <a:effectLst>
                  <a:outerShdw blurRad="50800" dist="76200" dir="2700000" algn="tl">
                    <a:srgbClr val="000000"/>
                  </a:outerShdw>
                </a:effectLst>
                <a:latin typeface="Calibri Light" charset="0"/>
                <a:ea typeface="Calibri Light" charset="0"/>
                <a:cs typeface="Calibri Light" charset="0"/>
              </a:rPr>
              <a:t>Records</a:t>
            </a:r>
          </a:p>
          <a:p>
            <a:pPr marL="571500" indent="-571500">
              <a:lnSpc>
                <a:spcPts val="5560"/>
              </a:lnSpc>
              <a:buFont typeface="Wingdings" charset="2"/>
              <a:buChar char="§"/>
            </a:pPr>
            <a:endParaRPr lang="en-US" sz="4800" b="1" dirty="0">
              <a:solidFill>
                <a:schemeClr val="bg1"/>
              </a:solidFill>
              <a:effectLst>
                <a:outerShdw blurRad="50800" dist="76200" dir="2700000" algn="tl">
                  <a:srgbClr val="000000"/>
                </a:outerShdw>
              </a:effectLst>
              <a:latin typeface="Calibri Light" charset="0"/>
              <a:ea typeface="Calibri Light" charset="0"/>
              <a:cs typeface="Calibri Light" charset="0"/>
            </a:endParaRPr>
          </a:p>
          <a:p>
            <a:pPr marL="571500" indent="-571500">
              <a:lnSpc>
                <a:spcPts val="5560"/>
              </a:lnSpc>
              <a:buFont typeface="Wingdings" charset="2"/>
              <a:buChar char="§"/>
            </a:pPr>
            <a:r>
              <a:rPr lang="en-US" sz="4800" b="1" dirty="0">
                <a:solidFill>
                  <a:schemeClr val="bg1"/>
                </a:solidFill>
                <a:effectLst>
                  <a:outerShdw blurRad="50800" dist="76200" dir="2700000" algn="tl">
                    <a:srgbClr val="000000"/>
                  </a:outerShdw>
                </a:effectLst>
                <a:latin typeface="Calibri Light" charset="0"/>
                <a:ea typeface="Calibri Light" charset="0"/>
                <a:cs typeface="Calibri Light" charset="0"/>
              </a:rPr>
              <a:t>1 Month of TriMet Bus Data = 1TB in </a:t>
            </a:r>
            <a:r>
              <a:rPr lang="en-US" sz="4800" b="1" dirty="0" smtClean="0">
                <a:solidFill>
                  <a:schemeClr val="bg1"/>
                </a:solidFill>
                <a:effectLst>
                  <a:outerShdw blurRad="50800" dist="76200" dir="2700000" algn="tl">
                    <a:srgbClr val="000000"/>
                  </a:outerShdw>
                </a:effectLst>
                <a:latin typeface="Calibri Light" charset="0"/>
                <a:ea typeface="Calibri Light" charset="0"/>
                <a:cs typeface="Calibri Light" charset="0"/>
              </a:rPr>
              <a:t>DB4IoT</a:t>
            </a:r>
          </a:p>
          <a:p>
            <a:pPr marL="571500" indent="-571500">
              <a:lnSpc>
                <a:spcPts val="5560"/>
              </a:lnSpc>
              <a:buFont typeface="Wingdings" charset="2"/>
              <a:buChar char="§"/>
            </a:pPr>
            <a:endParaRPr lang="en-US" sz="4800" b="1" dirty="0">
              <a:solidFill>
                <a:schemeClr val="bg1"/>
              </a:solidFill>
              <a:effectLst>
                <a:outerShdw blurRad="50800" dist="76200" dir="2700000" algn="tl">
                  <a:srgbClr val="000000"/>
                </a:outerShdw>
              </a:effectLst>
              <a:latin typeface="Calibri Light" charset="0"/>
              <a:ea typeface="Calibri Light" charset="0"/>
              <a:cs typeface="Calibri Light" charset="0"/>
            </a:endParaRPr>
          </a:p>
          <a:p>
            <a:pPr marL="571500" indent="-571500">
              <a:lnSpc>
                <a:spcPts val="5560"/>
              </a:lnSpc>
              <a:buFont typeface="Wingdings" charset="2"/>
              <a:buChar char="§"/>
            </a:pPr>
            <a:r>
              <a:rPr lang="en-US" sz="4800" b="1" dirty="0" smtClean="0">
                <a:solidFill>
                  <a:schemeClr val="bg1"/>
                </a:solidFill>
                <a:effectLst>
                  <a:outerShdw blurRad="50800" dist="76200" dir="2700000" algn="tl">
                    <a:srgbClr val="000000"/>
                  </a:outerShdw>
                </a:effectLst>
                <a:latin typeface="Calibri Light" charset="0"/>
                <a:ea typeface="Calibri Light" charset="0"/>
                <a:cs typeface="Calibri Light" charset="0"/>
              </a:rPr>
              <a:t>That is for only 845 vehicles 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759825" y="4002839"/>
            <a:ext cx="6858000" cy="830997"/>
          </a:xfrm>
          <a:prstGeom prst="rect">
            <a:avLst/>
          </a:prstGeom>
          <a:solidFill>
            <a:schemeClr val="tx1">
              <a:lumMod val="50000"/>
            </a:schemeClr>
          </a:solidFill>
          <a:ln w="38100">
            <a:solidFill>
              <a:schemeClr val="bg1"/>
            </a:solidFill>
          </a:ln>
          <a:effectLst>
            <a:outerShdw dist="127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4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 Light" charset="0"/>
                <a:ea typeface="Calibri Light" charset="0"/>
                <a:cs typeface="Calibri Light" charset="0"/>
              </a:rPr>
              <a:t>Vehicle Movement Data </a:t>
            </a:r>
            <a:endParaRPr lang="en-US" sz="4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 Light" charset="0"/>
              <a:ea typeface="Calibri Light" charset="0"/>
              <a:cs typeface="Calibri Light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30225" y="1828800"/>
            <a:ext cx="23317200" cy="1200329"/>
          </a:xfrm>
          <a:prstGeom prst="rect">
            <a:avLst/>
          </a:prstGeom>
          <a:noFill/>
          <a:effectLst>
            <a:outerShdw blurRad="50800" dist="76200" dir="2700000" algn="tl" rotWithShape="0">
              <a:prstClr val="black"/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7200" b="1" dirty="0" smtClean="0">
                <a:solidFill>
                  <a:schemeClr val="bg1"/>
                </a:solidFill>
                <a:effectLst>
                  <a:outerShdw blurRad="50800" dist="152400" dir="2700000" algn="tl" rotWithShape="0">
                    <a:prstClr val="black"/>
                  </a:outerShdw>
                </a:effectLst>
                <a:latin typeface="Calibri" charset="0"/>
                <a:ea typeface="Calibri" charset="0"/>
                <a:cs typeface="Calibri" charset="0"/>
              </a:rPr>
              <a:t>IoMT Isn’t Big Data, It’s </a:t>
            </a:r>
            <a:r>
              <a:rPr lang="en-US" sz="7200" b="1" dirty="0" smtClean="0">
                <a:solidFill>
                  <a:srgbClr val="C00000"/>
                </a:solidFill>
                <a:effectLst>
                  <a:outerShdw blurRad="50800" dist="152400" dir="2700000" algn="tl" rotWithShape="0">
                    <a:prstClr val="black"/>
                  </a:outerShdw>
                </a:effectLst>
                <a:latin typeface="Calibri" charset="0"/>
                <a:ea typeface="Calibri" charset="0"/>
                <a:cs typeface="Calibri" charset="0"/>
              </a:rPr>
              <a:t>Bigger</a:t>
            </a:r>
            <a:r>
              <a:rPr lang="en-US" sz="7200" b="1" dirty="0" smtClean="0">
                <a:solidFill>
                  <a:schemeClr val="bg1"/>
                </a:solidFill>
                <a:effectLst>
                  <a:outerShdw blurRad="50800" dist="152400" dir="2700000" algn="tl" rotWithShape="0">
                    <a:prstClr val="black"/>
                  </a:outerShdw>
                </a:effectLst>
                <a:latin typeface="Calibri" charset="0"/>
                <a:ea typeface="Calibri" charset="0"/>
                <a:cs typeface="Calibri" charset="0"/>
              </a:rPr>
              <a:t> Data</a:t>
            </a:r>
          </a:p>
        </p:txBody>
      </p:sp>
    </p:spTree>
    <p:extLst>
      <p:ext uri="{BB962C8B-B14F-4D97-AF65-F5344CB8AC3E}">
        <p14:creationId xmlns:p14="http://schemas.microsoft.com/office/powerpoint/2010/main" val="15639351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:fade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4371300" cy="1371600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12478385" y="4739640"/>
            <a:ext cx="11064240" cy="5852160"/>
          </a:xfrm>
          <a:prstGeom prst="rect">
            <a:avLst/>
          </a:prstGeom>
          <a:noFill/>
          <a:ln w="63500" cap="rnd" cmpd="sng">
            <a:solidFill>
              <a:schemeClr val="bg1">
                <a:lumMod val="9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87118" y="556761"/>
            <a:ext cx="3572934" cy="1188720"/>
          </a:xfrm>
          <a:prstGeom prst="rect">
            <a:avLst/>
          </a:prstGeom>
          <a:effectLst>
            <a:outerShdw blurRad="50800" dist="254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5836" y="5425440"/>
            <a:ext cx="10442050" cy="4709160"/>
          </a:xfrm>
          <a:prstGeom prst="rect">
            <a:avLst/>
          </a:prstGeom>
          <a:ln w="63500">
            <a:solidFill>
              <a:srgbClr val="2F2F2F"/>
            </a:solidFill>
          </a:ln>
        </p:spPr>
      </p:pic>
      <p:sp>
        <p:nvSpPr>
          <p:cNvPr id="5" name="TextBox 4"/>
          <p:cNvSpPr txBox="1"/>
          <p:nvPr/>
        </p:nvSpPr>
        <p:spPr>
          <a:xfrm>
            <a:off x="15556865" y="4313358"/>
            <a:ext cx="5394960" cy="775561"/>
          </a:xfrm>
          <a:prstGeom prst="rect">
            <a:avLst/>
          </a:prstGeom>
          <a:solidFill>
            <a:schemeClr val="tx1">
              <a:lumMod val="50000"/>
            </a:schemeClr>
          </a:solidFill>
          <a:ln w="41275">
            <a:solidFill>
              <a:schemeClr val="bg1"/>
            </a:solidFill>
          </a:ln>
          <a:effectLst>
            <a:outerShdw blurRad="50800" dist="25400" dir="2700000" algn="tl" rotWithShape="0">
              <a:schemeClr val="accent6">
                <a:alpha val="55000"/>
              </a:schemeClr>
            </a:outerShdw>
          </a:effectLst>
        </p:spPr>
        <p:txBody>
          <a:bodyPr wrap="square" lIns="219419" tIns="109710" rIns="219419" bIns="109710" rtlCol="0">
            <a:spAutoFit/>
          </a:bodyPr>
          <a:lstStyle/>
          <a:p>
            <a:pPr algn="ctr"/>
            <a:r>
              <a:rPr lang="en-US" b="1" dirty="0" smtClean="0">
                <a:solidFill>
                  <a:schemeClr val="bg1"/>
                </a:solidFill>
                <a:latin typeface="Calibri" charset="0"/>
                <a:ea typeface="Calibri" charset="0"/>
                <a:cs typeface="Calibri" charset="0"/>
              </a:rPr>
              <a:t>Data Row Overhead Size</a:t>
            </a:r>
            <a:endParaRPr lang="en-US" b="1" dirty="0">
              <a:solidFill>
                <a:schemeClr val="bg1"/>
              </a:solidFill>
              <a:latin typeface="Calibri" charset="0"/>
              <a:ea typeface="Calibri" charset="0"/>
              <a:cs typeface="Calibri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43585" y="4739640"/>
            <a:ext cx="11064240" cy="5852160"/>
          </a:xfrm>
          <a:prstGeom prst="rect">
            <a:avLst/>
          </a:prstGeom>
          <a:noFill/>
          <a:ln w="63500" cap="rnd" cmpd="sng">
            <a:solidFill>
              <a:schemeClr val="bg1">
                <a:lumMod val="9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3185" y="5424022"/>
            <a:ext cx="9692640" cy="4709804"/>
          </a:xfrm>
          <a:prstGeom prst="rect">
            <a:avLst/>
          </a:prstGeom>
          <a:noFill/>
          <a:ln w="63500">
            <a:solidFill>
              <a:srgbClr val="2F2F2F"/>
            </a:solidFill>
          </a:ln>
        </p:spPr>
      </p:pic>
      <p:sp>
        <p:nvSpPr>
          <p:cNvPr id="8" name="TextBox 7"/>
          <p:cNvSpPr txBox="1"/>
          <p:nvPr/>
        </p:nvSpPr>
        <p:spPr>
          <a:xfrm>
            <a:off x="3806825" y="4328160"/>
            <a:ext cx="5029200" cy="775561"/>
          </a:xfrm>
          <a:prstGeom prst="rect">
            <a:avLst/>
          </a:prstGeom>
          <a:solidFill>
            <a:schemeClr val="tx1">
              <a:lumMod val="50000"/>
            </a:schemeClr>
          </a:solidFill>
          <a:ln w="41275">
            <a:solidFill>
              <a:schemeClr val="bg1"/>
            </a:solidFill>
          </a:ln>
          <a:effectLst>
            <a:outerShdw blurRad="50800" dist="25400" dir="2700000" algn="tl" rotWithShape="0">
              <a:schemeClr val="accent6">
                <a:alpha val="55000"/>
              </a:schemeClr>
            </a:outerShdw>
          </a:effectLst>
        </p:spPr>
        <p:txBody>
          <a:bodyPr wrap="square" lIns="219419" tIns="109710" rIns="219419" bIns="109710" rtlCol="0">
            <a:spAutoFit/>
          </a:bodyPr>
          <a:lstStyle/>
          <a:p>
            <a:pPr algn="ctr"/>
            <a:r>
              <a:rPr lang="en-US" b="1" dirty="0" smtClean="0">
                <a:solidFill>
                  <a:schemeClr val="bg1"/>
                </a:solidFill>
                <a:latin typeface="Calibri" charset="0"/>
                <a:ea typeface="Calibri" charset="0"/>
                <a:cs typeface="Calibri" charset="0"/>
              </a:rPr>
              <a:t>Data Footprint Size</a:t>
            </a:r>
            <a:endParaRPr lang="en-US" b="1" dirty="0">
              <a:solidFill>
                <a:schemeClr val="bg1"/>
              </a:solidFill>
              <a:latin typeface="Calibri" charset="0"/>
              <a:ea typeface="Calibri" charset="0"/>
              <a:cs typeface="Calibri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30225" y="1828800"/>
            <a:ext cx="23317200" cy="1200329"/>
          </a:xfrm>
          <a:prstGeom prst="rect">
            <a:avLst/>
          </a:prstGeom>
          <a:noFill/>
          <a:effectLst>
            <a:outerShdw blurRad="50800" dist="76200" dir="2700000" algn="tl" rotWithShape="0">
              <a:prstClr val="black"/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7200" b="1" dirty="0" smtClean="0">
                <a:solidFill>
                  <a:schemeClr val="bg1"/>
                </a:solidFill>
                <a:effectLst>
                  <a:outerShdw blurRad="50800" dist="152400" dir="2700000" algn="tl" rotWithShape="0">
                    <a:prstClr val="black"/>
                  </a:outerShdw>
                </a:effectLst>
                <a:latin typeface="Calibri" charset="0"/>
                <a:ea typeface="Calibri" charset="0"/>
                <a:cs typeface="Calibri" charset="0"/>
              </a:rPr>
              <a:t>The Solution:  Make Big Data Small</a:t>
            </a:r>
          </a:p>
        </p:txBody>
      </p:sp>
    </p:spTree>
    <p:extLst>
      <p:ext uri="{BB962C8B-B14F-4D97-AF65-F5344CB8AC3E}">
        <p14:creationId xmlns:p14="http://schemas.microsoft.com/office/powerpoint/2010/main" val="5728786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:fade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4371300" cy="13716000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87118" y="556761"/>
            <a:ext cx="3572934" cy="1188720"/>
          </a:xfrm>
          <a:prstGeom prst="rect">
            <a:avLst/>
          </a:prstGeom>
          <a:effectLst>
            <a:outerShdw blurRad="50800" dist="25400" dir="2700000" algn="tl" rotWithShape="0">
              <a:prstClr val="black">
                <a:alpha val="40000"/>
              </a:prstClr>
            </a:outerShdw>
          </a:effectLst>
        </p:spPr>
      </p:pic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26176834"/>
              </p:ext>
            </p:extLst>
          </p:nvPr>
        </p:nvGraphicFramePr>
        <p:xfrm>
          <a:off x="4579408" y="4851303"/>
          <a:ext cx="15212484" cy="5120640"/>
        </p:xfrm>
        <a:graphic>
          <a:graphicData uri="http://schemas.openxmlformats.org/drawingml/2006/table">
            <a:tbl>
              <a:tblPr bandRow="1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tableStyleId>{8FD4443E-F989-4FC4-A0C8-D5A2AF1F390B}</a:tableStyleId>
              </a:tblPr>
              <a:tblGrid>
                <a:gridCol w="7606242"/>
                <a:gridCol w="7606242"/>
              </a:tblGrid>
              <a:tr h="731520">
                <a:tc>
                  <a:txBody>
                    <a:bodyPr/>
                    <a:lstStyle/>
                    <a:p>
                      <a:r>
                        <a:rPr lang="en-US" dirty="0" smtClean="0">
                          <a:effectLst>
                            <a:outerShdw blurRad="50800" dist="152400" dir="2700000" algn="tl" rotWithShape="0">
                              <a:prstClr val="black"/>
                            </a:outerShdw>
                          </a:effectLst>
                          <a:latin typeface="Calibri" charset="0"/>
                          <a:ea typeface="Calibri" charset="0"/>
                          <a:cs typeface="Calibri" charset="0"/>
                        </a:rPr>
                        <a:t>  High data ingestion rate</a:t>
                      </a:r>
                      <a:endParaRPr lang="en-US" dirty="0">
                        <a:effectLst>
                          <a:outerShdw blurRad="50800" dist="152400" dir="2700000" algn="tl" rotWithShape="0">
                            <a:prstClr val="black"/>
                          </a:outerShdw>
                        </a:effectLst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effectLst>
                            <a:outerShdw blurRad="50800" dist="152400" dir="2700000" algn="tl" rotWithShape="0">
                              <a:prstClr val="black"/>
                            </a:outerShdw>
                          </a:effectLst>
                          <a:latin typeface="Calibri" charset="0"/>
                          <a:ea typeface="Calibri" charset="0"/>
                          <a:cs typeface="Calibri" charset="0"/>
                        </a:rPr>
                        <a:t>  100k updates/second/server</a:t>
                      </a:r>
                      <a:endParaRPr lang="en-US" dirty="0">
                        <a:effectLst>
                          <a:outerShdw blurRad="50800" dist="152400" dir="2700000" algn="tl" rotWithShape="0">
                            <a:prstClr val="black"/>
                          </a:outerShdw>
                        </a:effectLst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731520">
                <a:tc>
                  <a:txBody>
                    <a:bodyPr/>
                    <a:lstStyle/>
                    <a:p>
                      <a:r>
                        <a:rPr lang="en-US" dirty="0" smtClean="0">
                          <a:effectLst>
                            <a:outerShdw blurRad="50800" dist="152400" dir="2700000" algn="tl" rotWithShape="0">
                              <a:prstClr val="black"/>
                            </a:outerShdw>
                          </a:effectLst>
                          <a:latin typeface="Calibri" charset="0"/>
                          <a:ea typeface="Calibri" charset="0"/>
                          <a:cs typeface="Calibri" charset="0"/>
                        </a:rPr>
                        <a:t>  Super efficient</a:t>
                      </a:r>
                      <a:r>
                        <a:rPr lang="en-US" baseline="0" dirty="0" smtClean="0">
                          <a:effectLst>
                            <a:outerShdw blurRad="50800" dist="152400" dir="2700000" algn="tl" rotWithShape="0">
                              <a:prstClr val="black"/>
                            </a:outerShdw>
                          </a:effectLst>
                          <a:latin typeface="Calibri" charset="0"/>
                          <a:ea typeface="Calibri" charset="0"/>
                          <a:cs typeface="Calibri" charset="0"/>
                        </a:rPr>
                        <a:t> data storage</a:t>
                      </a:r>
                      <a:endParaRPr lang="en-US" dirty="0">
                        <a:effectLst>
                          <a:outerShdw blurRad="50800" dist="152400" dir="2700000" algn="tl" rotWithShape="0">
                            <a:prstClr val="black"/>
                          </a:outerShdw>
                        </a:effectLst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effectLst>
                            <a:outerShdw blurRad="50800" dist="152400" dir="2700000" algn="tl" rotWithShape="0">
                              <a:prstClr val="black"/>
                            </a:outerShdw>
                          </a:effectLst>
                          <a:latin typeface="Calibri" charset="0"/>
                          <a:ea typeface="Calibri" charset="0"/>
                          <a:cs typeface="Calibri" charset="0"/>
                        </a:rPr>
                        <a:t>  &lt;1 byte/value</a:t>
                      </a:r>
                      <a:endParaRPr lang="en-US" dirty="0">
                        <a:effectLst>
                          <a:outerShdw blurRad="50800" dist="152400" dir="2700000" algn="tl" rotWithShape="0">
                            <a:prstClr val="black"/>
                          </a:outerShdw>
                        </a:effectLst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731520">
                <a:tc>
                  <a:txBody>
                    <a:bodyPr/>
                    <a:lstStyle/>
                    <a:p>
                      <a:r>
                        <a:rPr lang="en-US" dirty="0" smtClean="0">
                          <a:effectLst>
                            <a:outerShdw blurRad="50800" dist="152400" dir="2700000" algn="tl" rotWithShape="0">
                              <a:prstClr val="black"/>
                            </a:outerShdw>
                          </a:effectLst>
                          <a:latin typeface="Calibri" charset="0"/>
                          <a:ea typeface="Calibri" charset="0"/>
                          <a:cs typeface="Calibri" charset="0"/>
                        </a:rPr>
                        <a:t>  High speed searches</a:t>
                      </a:r>
                      <a:endParaRPr lang="en-US" dirty="0">
                        <a:effectLst>
                          <a:outerShdw blurRad="50800" dist="152400" dir="2700000" algn="tl" rotWithShape="0">
                            <a:prstClr val="black"/>
                          </a:outerShdw>
                        </a:effectLst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effectLst>
                            <a:outerShdw blurRad="50800" dist="152400" dir="2700000" algn="tl" rotWithShape="0">
                              <a:prstClr val="black"/>
                            </a:outerShdw>
                          </a:effectLst>
                          <a:latin typeface="Calibri" charset="0"/>
                          <a:ea typeface="Calibri" charset="0"/>
                          <a:cs typeface="Calibri" charset="0"/>
                        </a:rPr>
                        <a:t>  200M records/cpu/second</a:t>
                      </a:r>
                      <a:endParaRPr lang="en-US" dirty="0">
                        <a:effectLst>
                          <a:outerShdw blurRad="50800" dist="152400" dir="2700000" algn="tl" rotWithShape="0">
                            <a:prstClr val="black"/>
                          </a:outerShdw>
                        </a:effectLst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731520">
                <a:tc>
                  <a:txBody>
                    <a:bodyPr/>
                    <a:lstStyle/>
                    <a:p>
                      <a:r>
                        <a:rPr lang="en-US" dirty="0" smtClean="0">
                          <a:effectLst>
                            <a:outerShdw blurRad="50800" dist="152400" dir="2700000" algn="tl" rotWithShape="0">
                              <a:prstClr val="black"/>
                            </a:outerShdw>
                          </a:effectLst>
                          <a:latin typeface="Calibri" charset="0"/>
                          <a:ea typeface="Calibri" charset="0"/>
                          <a:cs typeface="Calibri" charset="0"/>
                        </a:rPr>
                        <a:t>  Software as a Service</a:t>
                      </a:r>
                      <a:endParaRPr lang="en-US" dirty="0">
                        <a:effectLst>
                          <a:outerShdw blurRad="50800" dist="152400" dir="2700000" algn="tl" rotWithShape="0">
                            <a:prstClr val="black"/>
                          </a:outerShdw>
                        </a:effectLst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effectLst>
                            <a:outerShdw blurRad="50800" dist="152400" dir="2700000" algn="tl" rotWithShape="0">
                              <a:prstClr val="black"/>
                            </a:outerShdw>
                          </a:effectLst>
                          <a:latin typeface="Calibri" charset="0"/>
                          <a:ea typeface="Calibri" charset="0"/>
                          <a:cs typeface="Calibri" charset="0"/>
                        </a:rPr>
                        <a:t>  Requires no Hardware</a:t>
                      </a:r>
                      <a:r>
                        <a:rPr lang="en-US" baseline="0" dirty="0" smtClean="0">
                          <a:effectLst>
                            <a:outerShdw blurRad="50800" dist="152400" dir="2700000" algn="tl" rotWithShape="0">
                              <a:prstClr val="black"/>
                            </a:outerShdw>
                          </a:effectLst>
                          <a:latin typeface="Calibri" charset="0"/>
                          <a:ea typeface="Calibri" charset="0"/>
                          <a:cs typeface="Calibri" charset="0"/>
                        </a:rPr>
                        <a:t> Purchases</a:t>
                      </a:r>
                      <a:endParaRPr lang="en-US" dirty="0">
                        <a:effectLst>
                          <a:outerShdw blurRad="50800" dist="152400" dir="2700000" algn="tl" rotWithShape="0">
                            <a:prstClr val="black"/>
                          </a:outerShdw>
                        </a:effectLst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731520">
                <a:tc>
                  <a:txBody>
                    <a:bodyPr/>
                    <a:lstStyle/>
                    <a:p>
                      <a:pPr marL="0" marR="0" indent="0" algn="l" defTabSz="182843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>
                          <a:effectLst>
                            <a:outerShdw blurRad="50800" dist="152400" dir="2700000" algn="tl" rotWithShape="0">
                              <a:prstClr val="black"/>
                            </a:outerShdw>
                          </a:effectLst>
                          <a:latin typeface="Calibri" charset="0"/>
                          <a:ea typeface="Calibri" charset="0"/>
                          <a:cs typeface="Calibri" charset="0"/>
                        </a:rPr>
                        <a:t>  Software as a Service</a:t>
                      </a:r>
                    </a:p>
                  </a:txBody>
                  <a:tcPr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effectLst>
                            <a:outerShdw blurRad="50800" dist="152400" dir="2700000" algn="tl" rotWithShape="0">
                              <a:prstClr val="black"/>
                            </a:outerShdw>
                          </a:effectLst>
                          <a:latin typeface="Calibri" charset="0"/>
                          <a:ea typeface="Calibri" charset="0"/>
                          <a:cs typeface="Calibri" charset="0"/>
                        </a:rPr>
                        <a:t>  Requires no Technical Staff</a:t>
                      </a:r>
                      <a:endParaRPr lang="en-US" dirty="0">
                        <a:effectLst>
                          <a:outerShdw blurRad="50800" dist="152400" dir="2700000" algn="tl" rotWithShape="0">
                            <a:prstClr val="black"/>
                          </a:outerShdw>
                        </a:effectLst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731520">
                <a:tc>
                  <a:txBody>
                    <a:bodyPr/>
                    <a:lstStyle/>
                    <a:p>
                      <a:r>
                        <a:rPr lang="en-US" dirty="0" smtClean="0">
                          <a:effectLst>
                            <a:outerShdw blurRad="50800" dist="152400" dir="2700000" algn="tl" rotWithShape="0">
                              <a:prstClr val="black"/>
                            </a:outerShdw>
                          </a:effectLst>
                          <a:latin typeface="Calibri" charset="0"/>
                          <a:ea typeface="Calibri" charset="0"/>
                          <a:cs typeface="Calibri" charset="0"/>
                        </a:rPr>
                        <a:t>  Instant</a:t>
                      </a:r>
                      <a:r>
                        <a:rPr lang="en-US" baseline="0" dirty="0" smtClean="0">
                          <a:effectLst>
                            <a:outerShdw blurRad="50800" dist="152400" dir="2700000" algn="tl" rotWithShape="0">
                              <a:prstClr val="black"/>
                            </a:outerShdw>
                          </a:effectLst>
                          <a:latin typeface="Calibri" charset="0"/>
                          <a:ea typeface="Calibri" charset="0"/>
                          <a:cs typeface="Calibri" charset="0"/>
                        </a:rPr>
                        <a:t> maps</a:t>
                      </a:r>
                      <a:endParaRPr lang="en-US" b="0" dirty="0">
                        <a:effectLst>
                          <a:outerShdw blurRad="50800" dist="152400" dir="2700000" algn="tl" rotWithShape="0">
                            <a:prstClr val="black"/>
                          </a:outerShdw>
                        </a:effectLst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indent="0">
                        <a:buClr>
                          <a:schemeClr val="bg1"/>
                        </a:buClr>
                        <a:buSzPct val="125000"/>
                        <a:buFont typeface="Wingdings" panose="05000000000000000000" pitchFamily="2" charset="2"/>
                        <a:buNone/>
                      </a:pPr>
                      <a:r>
                        <a:rPr lang="en-US" sz="3600" b="0" baseline="0" dirty="0" smtClean="0">
                          <a:solidFill>
                            <a:schemeClr val="lt1"/>
                          </a:solidFill>
                          <a:effectLst>
                            <a:outerShdw blurRad="50800" dist="152400" dir="2700000" algn="tl" rotWithShape="0">
                              <a:prstClr val="black"/>
                            </a:outerShdw>
                          </a:effectLst>
                          <a:latin typeface="Calibri" charset="0"/>
                          <a:ea typeface="Calibri" charset="0"/>
                          <a:cs typeface="Calibri" charset="0"/>
                        </a:rPr>
                        <a:t>  </a:t>
                      </a:r>
                      <a:r>
                        <a:rPr lang="en-US" sz="3600" b="0" baseline="0" dirty="0" smtClean="0">
                          <a:solidFill>
                            <a:schemeClr val="lt1"/>
                          </a:solidFill>
                          <a:effectLst>
                            <a:outerShdw blurRad="50800" dist="152400" dir="2700000" algn="tl" rotWithShape="0">
                              <a:prstClr val="black"/>
                            </a:outerShdw>
                          </a:effectLst>
                          <a:latin typeface="Calibri" charset="0"/>
                          <a:ea typeface="Calibri" charset="0"/>
                          <a:cs typeface="Calibri" charset="0"/>
                        </a:rPr>
                        <a:t>Map 200M </a:t>
                      </a:r>
                      <a:r>
                        <a:rPr lang="en-US" sz="3600" b="0" baseline="0" dirty="0" smtClean="0">
                          <a:solidFill>
                            <a:schemeClr val="lt1"/>
                          </a:solidFill>
                          <a:effectLst>
                            <a:outerShdw blurRad="50800" dist="152400" dir="2700000" algn="tl" rotWithShape="0">
                              <a:prstClr val="black"/>
                            </a:outerShdw>
                          </a:effectLst>
                          <a:latin typeface="Calibri" charset="0"/>
                          <a:ea typeface="Calibri" charset="0"/>
                          <a:cs typeface="Calibri" charset="0"/>
                        </a:rPr>
                        <a:t>records 10x per second</a:t>
                      </a:r>
                      <a:endParaRPr lang="en-US" sz="3600" b="0" dirty="0" smtClean="0">
                        <a:solidFill>
                          <a:schemeClr val="bg1"/>
                        </a:solidFill>
                        <a:effectLst>
                          <a:outerShdw blurRad="50800" dist="76200" dir="2700000" algn="tl" rotWithShape="0">
                            <a:prstClr val="black"/>
                          </a:outerShdw>
                        </a:effectLst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731520">
                <a:tc>
                  <a:txBody>
                    <a:bodyPr/>
                    <a:lstStyle/>
                    <a:p>
                      <a:r>
                        <a:rPr lang="en-US" dirty="0" smtClean="0">
                          <a:effectLst>
                            <a:outerShdw blurRad="50800" dist="152400" dir="2700000" algn="tl" rotWithShape="0">
                              <a:prstClr val="black"/>
                            </a:outerShdw>
                          </a:effectLst>
                          <a:latin typeface="Calibri" charset="0"/>
                          <a:ea typeface="Calibri" charset="0"/>
                          <a:cs typeface="Calibri" charset="0"/>
                        </a:rPr>
                        <a:t>  Easy Integration</a:t>
                      </a:r>
                      <a:endParaRPr lang="en-US" b="0" dirty="0">
                        <a:effectLst>
                          <a:outerShdw blurRad="50800" dist="152400" dir="2700000" algn="tl" rotWithShape="0">
                            <a:prstClr val="black"/>
                          </a:outerShdw>
                        </a:effectLst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indent="0">
                        <a:buClr>
                          <a:schemeClr val="bg1"/>
                        </a:buClr>
                        <a:buSzPct val="125000"/>
                        <a:buFont typeface="Wingdings" panose="05000000000000000000" pitchFamily="2" charset="2"/>
                        <a:buNone/>
                      </a:pPr>
                      <a:r>
                        <a:rPr lang="en-US" sz="3600" b="0" baseline="0" dirty="0" smtClean="0">
                          <a:solidFill>
                            <a:schemeClr val="lt1"/>
                          </a:solidFill>
                          <a:effectLst>
                            <a:outerShdw blurRad="50800" dist="152400" dir="2700000" algn="tl" rotWithShape="0">
                              <a:prstClr val="black"/>
                            </a:outerShdw>
                          </a:effectLst>
                          <a:latin typeface="Calibri" charset="0"/>
                          <a:ea typeface="Calibri" charset="0"/>
                          <a:cs typeface="Calibri" charset="0"/>
                        </a:rPr>
                        <a:t>  Does not replace existing systems</a:t>
                      </a:r>
                      <a:endParaRPr lang="en-US" sz="3600" b="0" dirty="0" smtClean="0">
                        <a:solidFill>
                          <a:schemeClr val="bg1"/>
                        </a:solidFill>
                        <a:effectLst>
                          <a:outerShdw blurRad="50800" dist="76200" dir="2700000" algn="tl" rotWithShape="0">
                            <a:prstClr val="black"/>
                          </a:outerShdw>
                        </a:effectLst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sp>
        <p:nvSpPr>
          <p:cNvPr id="14" name="TextBox 13"/>
          <p:cNvSpPr txBox="1"/>
          <p:nvPr/>
        </p:nvSpPr>
        <p:spPr>
          <a:xfrm>
            <a:off x="4492625" y="4800600"/>
            <a:ext cx="15361920" cy="5212080"/>
          </a:xfrm>
          <a:prstGeom prst="rect">
            <a:avLst/>
          </a:prstGeom>
          <a:noFill/>
          <a:ln w="76200" cap="rnd" cmpd="sng">
            <a:solidFill>
              <a:schemeClr val="bg1">
                <a:lumMod val="9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530225" y="1828800"/>
            <a:ext cx="23317200" cy="1200329"/>
          </a:xfrm>
          <a:prstGeom prst="rect">
            <a:avLst/>
          </a:prstGeom>
          <a:noFill/>
          <a:effectLst>
            <a:outerShdw blurRad="50800" dist="76200" dir="2700000" algn="tl" rotWithShape="0">
              <a:prstClr val="black"/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7200" b="1" dirty="0" smtClean="0">
                <a:solidFill>
                  <a:schemeClr val="bg1"/>
                </a:solidFill>
                <a:effectLst>
                  <a:outerShdw blurRad="50800" dist="152400" dir="2700000" algn="tl" rotWithShape="0">
                    <a:prstClr val="black"/>
                  </a:outerShdw>
                </a:effectLst>
                <a:latin typeface="Calibri" charset="0"/>
                <a:ea typeface="Calibri" charset="0"/>
                <a:cs typeface="Calibri" charset="0"/>
              </a:rPr>
              <a:t>The Solution:  Make Big Data Fast &amp; Easy</a:t>
            </a:r>
          </a:p>
        </p:txBody>
      </p:sp>
    </p:spTree>
    <p:extLst>
      <p:ext uri="{BB962C8B-B14F-4D97-AF65-F5344CB8AC3E}">
        <p14:creationId xmlns:p14="http://schemas.microsoft.com/office/powerpoint/2010/main" val="2069650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:fade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Picture 3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4371300" cy="13716000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87118" y="556761"/>
            <a:ext cx="3572934" cy="1188720"/>
          </a:xfrm>
          <a:prstGeom prst="rect">
            <a:avLst/>
          </a:prstGeom>
          <a:effectLst>
            <a:outerShdw blurRad="50800" dist="254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0" name="TextBox 9"/>
          <p:cNvSpPr txBox="1"/>
          <p:nvPr/>
        </p:nvSpPr>
        <p:spPr>
          <a:xfrm>
            <a:off x="530225" y="1828800"/>
            <a:ext cx="23317200" cy="1200329"/>
          </a:xfrm>
          <a:prstGeom prst="rect">
            <a:avLst/>
          </a:prstGeom>
          <a:noFill/>
          <a:effectLst>
            <a:outerShdw blurRad="50800" dist="76200" dir="2700000" algn="tl" rotWithShape="0">
              <a:prstClr val="black"/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7200" b="1" dirty="0" smtClean="0">
                <a:solidFill>
                  <a:schemeClr val="bg1"/>
                </a:solidFill>
                <a:effectLst>
                  <a:outerShdw blurRad="50800" dist="152400" dir="2700000" algn="tl" rotWithShape="0">
                    <a:prstClr val="black"/>
                  </a:outerShdw>
                </a:effectLst>
                <a:latin typeface="Calibri" charset="0"/>
                <a:ea typeface="Calibri" charset="0"/>
                <a:cs typeface="Calibri" charset="0"/>
              </a:rPr>
              <a:t>Storing, Retrieving and Analyzing Data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176370" y="11265408"/>
            <a:ext cx="4888255" cy="1554480"/>
          </a:xfrm>
          <a:prstGeom prst="rect">
            <a:avLst/>
          </a:prstGeom>
          <a:solidFill>
            <a:schemeClr val="tx1">
              <a:lumMod val="50000"/>
              <a:alpha val="75000"/>
            </a:schemeClr>
          </a:solidFill>
          <a:ln w="76200">
            <a:solidFill>
              <a:schemeClr val="accent6">
                <a:lumMod val="20000"/>
                <a:lumOff val="8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endParaRPr lang="en-US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 Light" charset="0"/>
              <a:ea typeface="Calibri Light" charset="0"/>
              <a:cs typeface="Calibri Light" charset="0"/>
            </a:endParaRPr>
          </a:p>
          <a:p>
            <a:pPr algn="ctr"/>
            <a:r>
              <a:rPr lang="en-US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 Light" charset="0"/>
                <a:ea typeface="Calibri Light" charset="0"/>
                <a:cs typeface="Calibri Light" charset="0"/>
              </a:rPr>
              <a:t>DB4IoT Mapped GUI</a:t>
            </a:r>
          </a:p>
          <a:p>
            <a:pPr algn="ctr"/>
            <a:endParaRPr lang="en-US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 Light" charset="0"/>
              <a:ea typeface="Calibri Light" charset="0"/>
              <a:cs typeface="Calibri Light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104475" y="7641976"/>
            <a:ext cx="16203507" cy="1273424"/>
          </a:xfrm>
          <a:prstGeom prst="rect">
            <a:avLst/>
          </a:prstGeom>
          <a:solidFill>
            <a:schemeClr val="tx1">
              <a:lumMod val="50000"/>
              <a:alpha val="75000"/>
            </a:schemeClr>
          </a:solidFill>
          <a:ln w="76200">
            <a:solidFill>
              <a:schemeClr val="accent6">
                <a:lumMod val="20000"/>
                <a:lumOff val="8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endParaRPr lang="en-US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4" cstate="email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98225" y="8001000"/>
            <a:ext cx="2198729" cy="731520"/>
          </a:xfrm>
          <a:prstGeom prst="rect">
            <a:avLst/>
          </a:prstGeom>
          <a:ln w="76200">
            <a:noFill/>
          </a:ln>
          <a:effectLst>
            <a:outerShdw blurRad="50800" dist="254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2" name="TextBox 11"/>
          <p:cNvSpPr txBox="1"/>
          <p:nvPr/>
        </p:nvSpPr>
        <p:spPr>
          <a:xfrm>
            <a:off x="4104476" y="4038600"/>
            <a:ext cx="3659857" cy="1200329"/>
          </a:xfrm>
          <a:prstGeom prst="rect">
            <a:avLst/>
          </a:prstGeom>
          <a:solidFill>
            <a:schemeClr val="tx1">
              <a:lumMod val="50000"/>
              <a:alpha val="75000"/>
            </a:schemeClr>
          </a:solidFill>
          <a:ln w="76200">
            <a:solidFill>
              <a:schemeClr val="accent6">
                <a:lumMod val="20000"/>
                <a:lumOff val="8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 Light" charset="0"/>
                <a:ea typeface="Calibri Light" charset="0"/>
                <a:cs typeface="Calibri Light" charset="0"/>
              </a:rPr>
              <a:t> Real-Time </a:t>
            </a:r>
          </a:p>
          <a:p>
            <a:pPr algn="ctr"/>
            <a:r>
              <a:rPr lang="en-US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 Light" charset="0"/>
                <a:ea typeface="Calibri Light" charset="0"/>
                <a:cs typeface="Calibri Light" charset="0"/>
              </a:rPr>
              <a:t>Vehicle </a:t>
            </a:r>
            <a:r>
              <a:rPr 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 Light" charset="0"/>
                <a:ea typeface="Calibri Light" charset="0"/>
                <a:cs typeface="Calibri Light" charset="0"/>
              </a:rPr>
              <a:t>Data</a:t>
            </a:r>
            <a:endParaRPr lang="en-US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 Light" charset="0"/>
              <a:ea typeface="Calibri Light" charset="0"/>
              <a:cs typeface="Calibri Light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8300368" y="4038601"/>
            <a:ext cx="3659857" cy="1200329"/>
          </a:xfrm>
          <a:prstGeom prst="rect">
            <a:avLst/>
          </a:prstGeom>
          <a:solidFill>
            <a:schemeClr val="tx1">
              <a:lumMod val="50000"/>
              <a:alpha val="75000"/>
            </a:schemeClr>
          </a:solidFill>
          <a:ln w="76200">
            <a:solidFill>
              <a:schemeClr val="accent6">
                <a:lumMod val="20000"/>
                <a:lumOff val="8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 Light" charset="0"/>
                <a:ea typeface="Calibri Light" charset="0"/>
                <a:cs typeface="Calibri Light" charset="0"/>
              </a:rPr>
              <a:t>ITS Fleet</a:t>
            </a:r>
          </a:p>
          <a:p>
            <a:pPr algn="ctr"/>
            <a:r>
              <a:rPr lang="en-US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 Light" charset="0"/>
                <a:ea typeface="Calibri Light" charset="0"/>
                <a:cs typeface="Calibri Light" charset="0"/>
              </a:rPr>
              <a:t>Daily Log Files</a:t>
            </a:r>
            <a:endParaRPr lang="en-US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 Light" charset="0"/>
              <a:ea typeface="Calibri Light" charset="0"/>
              <a:cs typeface="Calibri Light" charset="0"/>
            </a:endParaRPr>
          </a:p>
        </p:txBody>
      </p:sp>
      <p:cxnSp>
        <p:nvCxnSpPr>
          <p:cNvPr id="16" name="Straight Arrow Connector 15"/>
          <p:cNvCxnSpPr/>
          <p:nvPr/>
        </p:nvCxnSpPr>
        <p:spPr>
          <a:xfrm>
            <a:off x="5934404" y="5562602"/>
            <a:ext cx="0" cy="1905000"/>
          </a:xfrm>
          <a:prstGeom prst="straightConnector1">
            <a:avLst/>
          </a:prstGeom>
          <a:ln w="127000">
            <a:solidFill>
              <a:srgbClr val="FF0000"/>
            </a:solidFill>
            <a:tailEnd type="triangle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/>
          <p:cNvCxnSpPr/>
          <p:nvPr/>
        </p:nvCxnSpPr>
        <p:spPr>
          <a:xfrm flipV="1">
            <a:off x="6525267" y="9145728"/>
            <a:ext cx="0" cy="1866900"/>
          </a:xfrm>
          <a:prstGeom prst="straightConnector1">
            <a:avLst/>
          </a:prstGeom>
          <a:ln w="127000">
            <a:solidFill>
              <a:srgbClr val="FF0000"/>
            </a:solidFill>
            <a:headEnd type="none"/>
            <a:tailEnd type="triangle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12491368" y="4038601"/>
            <a:ext cx="3659857" cy="1200329"/>
          </a:xfrm>
          <a:prstGeom prst="rect">
            <a:avLst/>
          </a:prstGeom>
          <a:solidFill>
            <a:schemeClr val="tx1">
              <a:lumMod val="50000"/>
              <a:alpha val="75000"/>
            </a:schemeClr>
          </a:solidFill>
          <a:ln w="76200">
            <a:solidFill>
              <a:schemeClr val="accent6">
                <a:lumMod val="20000"/>
                <a:lumOff val="8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 Light" charset="0"/>
                <a:ea typeface="Calibri Light" charset="0"/>
                <a:cs typeface="Calibri Light" charset="0"/>
              </a:rPr>
              <a:t>Modelling </a:t>
            </a:r>
          </a:p>
          <a:p>
            <a:pPr algn="ctr"/>
            <a:r>
              <a:rPr lang="en-US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 Light" charset="0"/>
                <a:ea typeface="Calibri Light" charset="0"/>
                <a:cs typeface="Calibri Light" charset="0"/>
              </a:rPr>
              <a:t>Data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16648125" y="4038601"/>
            <a:ext cx="3659857" cy="1200329"/>
          </a:xfrm>
          <a:prstGeom prst="rect">
            <a:avLst/>
          </a:prstGeom>
          <a:solidFill>
            <a:schemeClr val="tx1">
              <a:lumMod val="50000"/>
              <a:alpha val="75000"/>
            </a:schemeClr>
          </a:solidFill>
          <a:ln w="76200">
            <a:solidFill>
              <a:schemeClr val="accent6">
                <a:lumMod val="20000"/>
                <a:lumOff val="8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 Light" charset="0"/>
                <a:ea typeface="Calibri Light" charset="0"/>
                <a:cs typeface="Calibri Light" charset="0"/>
              </a:rPr>
              <a:t>Mobile App</a:t>
            </a:r>
          </a:p>
          <a:p>
            <a:pPr algn="ctr"/>
            <a:r>
              <a:rPr lang="en-US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 Light" charset="0"/>
                <a:ea typeface="Calibri Light" charset="0"/>
                <a:cs typeface="Calibri Light" charset="0"/>
              </a:rPr>
              <a:t>Data</a:t>
            </a:r>
            <a:endParaRPr lang="en-US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 Light" charset="0"/>
              <a:ea typeface="Calibri Light" charset="0"/>
              <a:cs typeface="Calibri Light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121025" y="6215392"/>
            <a:ext cx="2651760" cy="523220"/>
          </a:xfrm>
          <a:prstGeom prst="rect">
            <a:avLst/>
          </a:prstGeom>
          <a:solidFill>
            <a:schemeClr val="tx1">
              <a:lumMod val="50000"/>
              <a:alpha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charset="0"/>
                <a:ea typeface="Calibri" charset="0"/>
                <a:cs typeface="Calibri" charset="0"/>
              </a:rPr>
              <a:t>Cellular &amp; Radio</a:t>
            </a:r>
            <a:endParaRPr lang="en-US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charset="0"/>
              <a:ea typeface="Calibri" charset="0"/>
              <a:cs typeface="Calibri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2646025" y="6215392"/>
            <a:ext cx="1554480" cy="523220"/>
          </a:xfrm>
          <a:prstGeom prst="rect">
            <a:avLst/>
          </a:prstGeom>
          <a:solidFill>
            <a:schemeClr val="tx1">
              <a:lumMod val="50000"/>
              <a:alpha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charset="0"/>
                <a:ea typeface="Calibri" charset="0"/>
                <a:cs typeface="Calibri" charset="0"/>
              </a:rPr>
              <a:t>Internet</a:t>
            </a:r>
            <a:endParaRPr lang="en-US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charset="0"/>
              <a:ea typeface="Calibri" charset="0"/>
              <a:cs typeface="Calibri" charset="0"/>
            </a:endParaRPr>
          </a:p>
        </p:txBody>
      </p:sp>
      <p:cxnSp>
        <p:nvCxnSpPr>
          <p:cNvPr id="22" name="Straight Arrow Connector 21"/>
          <p:cNvCxnSpPr/>
          <p:nvPr/>
        </p:nvCxnSpPr>
        <p:spPr>
          <a:xfrm>
            <a:off x="10024742" y="5605782"/>
            <a:ext cx="0" cy="1905000"/>
          </a:xfrm>
          <a:prstGeom prst="straightConnector1">
            <a:avLst/>
          </a:prstGeom>
          <a:ln w="127000">
            <a:solidFill>
              <a:srgbClr val="FF0000"/>
            </a:solidFill>
            <a:tailEnd type="triangle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/>
          <p:nvPr/>
        </p:nvCxnSpPr>
        <p:spPr>
          <a:xfrm>
            <a:off x="14212755" y="5524502"/>
            <a:ext cx="0" cy="1905000"/>
          </a:xfrm>
          <a:prstGeom prst="straightConnector1">
            <a:avLst/>
          </a:prstGeom>
          <a:ln w="127000">
            <a:solidFill>
              <a:srgbClr val="FF0000"/>
            </a:solidFill>
            <a:tailEnd type="triangle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/>
          <p:cNvCxnSpPr/>
          <p:nvPr/>
        </p:nvCxnSpPr>
        <p:spPr>
          <a:xfrm>
            <a:off x="18482048" y="5605782"/>
            <a:ext cx="0" cy="1905000"/>
          </a:xfrm>
          <a:prstGeom prst="straightConnector1">
            <a:avLst/>
          </a:prstGeom>
          <a:ln w="127000">
            <a:solidFill>
              <a:srgbClr val="FF0000"/>
            </a:solidFill>
            <a:tailEnd type="triangle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/>
          <p:cNvSpPr txBox="1"/>
          <p:nvPr/>
        </p:nvSpPr>
        <p:spPr>
          <a:xfrm>
            <a:off x="16913225" y="6215392"/>
            <a:ext cx="1463040" cy="523220"/>
          </a:xfrm>
          <a:prstGeom prst="rect">
            <a:avLst/>
          </a:prstGeom>
          <a:solidFill>
            <a:schemeClr val="tx1">
              <a:lumMod val="50000"/>
              <a:alpha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charset="0"/>
                <a:ea typeface="Calibri" charset="0"/>
                <a:cs typeface="Calibri" charset="0"/>
              </a:rPr>
              <a:t>Cellular</a:t>
            </a:r>
            <a:endParaRPr lang="en-US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charset="0"/>
              <a:ea typeface="Calibri" charset="0"/>
              <a:cs typeface="Calibri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8919550" y="6215392"/>
            <a:ext cx="1005840" cy="523220"/>
          </a:xfrm>
          <a:prstGeom prst="rect">
            <a:avLst/>
          </a:prstGeom>
          <a:solidFill>
            <a:schemeClr val="tx1">
              <a:lumMod val="50000"/>
              <a:alpha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charset="0"/>
                <a:ea typeface="Calibri" charset="0"/>
                <a:cs typeface="Calibri" charset="0"/>
              </a:rPr>
              <a:t>Wi-Fi</a:t>
            </a:r>
            <a:endParaRPr lang="en-US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charset="0"/>
              <a:ea typeface="Calibri" charset="0"/>
              <a:cs typeface="Calibri" charset="0"/>
            </a:endParaRPr>
          </a:p>
        </p:txBody>
      </p:sp>
      <p:cxnSp>
        <p:nvCxnSpPr>
          <p:cNvPr id="27" name="Straight Arrow Connector 26"/>
          <p:cNvCxnSpPr/>
          <p:nvPr/>
        </p:nvCxnSpPr>
        <p:spPr>
          <a:xfrm>
            <a:off x="6931025" y="9145728"/>
            <a:ext cx="0" cy="1905000"/>
          </a:xfrm>
          <a:prstGeom prst="straightConnector1">
            <a:avLst/>
          </a:prstGeom>
          <a:ln w="127000">
            <a:solidFill>
              <a:srgbClr val="FF0000"/>
            </a:solidFill>
            <a:tailEnd type="triangle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/>
          <p:cNvSpPr txBox="1"/>
          <p:nvPr/>
        </p:nvSpPr>
        <p:spPr>
          <a:xfrm>
            <a:off x="9815134" y="11266628"/>
            <a:ext cx="4888255" cy="1554480"/>
          </a:xfrm>
          <a:prstGeom prst="rect">
            <a:avLst/>
          </a:prstGeom>
          <a:solidFill>
            <a:schemeClr val="tx1">
              <a:lumMod val="50000"/>
              <a:alpha val="75000"/>
            </a:schemeClr>
          </a:solidFill>
          <a:ln w="76200">
            <a:solidFill>
              <a:schemeClr val="accent6">
                <a:lumMod val="20000"/>
                <a:lumOff val="8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endParaRPr lang="en-US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 Light" charset="0"/>
              <a:ea typeface="Calibri Light" charset="0"/>
              <a:cs typeface="Calibri Light" charset="0"/>
            </a:endParaRPr>
          </a:p>
          <a:p>
            <a:pPr algn="ctr"/>
            <a:r>
              <a:rPr lang="en-US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 Light" charset="0"/>
                <a:ea typeface="Calibri Light" charset="0"/>
                <a:cs typeface="Calibri Light" charset="0"/>
              </a:rPr>
              <a:t>Dashboards</a:t>
            </a:r>
          </a:p>
          <a:p>
            <a:pPr algn="ctr"/>
            <a:endParaRPr lang="en-US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 Light" charset="0"/>
              <a:ea typeface="Calibri Light" charset="0"/>
              <a:cs typeface="Calibri Light" charset="0"/>
            </a:endParaRPr>
          </a:p>
        </p:txBody>
      </p:sp>
      <p:cxnSp>
        <p:nvCxnSpPr>
          <p:cNvPr id="29" name="Straight Arrow Connector 28"/>
          <p:cNvCxnSpPr/>
          <p:nvPr/>
        </p:nvCxnSpPr>
        <p:spPr>
          <a:xfrm flipV="1">
            <a:off x="12072627" y="9145728"/>
            <a:ext cx="0" cy="1866900"/>
          </a:xfrm>
          <a:prstGeom prst="straightConnector1">
            <a:avLst/>
          </a:prstGeom>
          <a:ln w="127000">
            <a:solidFill>
              <a:srgbClr val="FF0000"/>
            </a:solidFill>
            <a:headEnd type="none"/>
            <a:tailEnd type="triangle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Arrow Connector 29"/>
          <p:cNvCxnSpPr/>
          <p:nvPr/>
        </p:nvCxnSpPr>
        <p:spPr>
          <a:xfrm>
            <a:off x="12493625" y="9186368"/>
            <a:ext cx="0" cy="1905000"/>
          </a:xfrm>
          <a:prstGeom prst="straightConnector1">
            <a:avLst/>
          </a:prstGeom>
          <a:ln w="127000">
            <a:solidFill>
              <a:srgbClr val="FF0000"/>
            </a:solidFill>
            <a:tailEnd type="triangle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/>
          <p:cNvSpPr txBox="1"/>
          <p:nvPr/>
        </p:nvSpPr>
        <p:spPr>
          <a:xfrm>
            <a:off x="15361941" y="11281868"/>
            <a:ext cx="4888255" cy="1554480"/>
          </a:xfrm>
          <a:prstGeom prst="rect">
            <a:avLst/>
          </a:prstGeom>
          <a:solidFill>
            <a:schemeClr val="tx1">
              <a:lumMod val="50000"/>
              <a:alpha val="75000"/>
            </a:schemeClr>
          </a:solidFill>
          <a:ln w="76200">
            <a:solidFill>
              <a:schemeClr val="accent6">
                <a:lumMod val="20000"/>
                <a:lumOff val="8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endParaRPr lang="en-US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 Light" charset="0"/>
              <a:ea typeface="Calibri Light" charset="0"/>
              <a:cs typeface="Calibri Light" charset="0"/>
            </a:endParaRPr>
          </a:p>
          <a:p>
            <a:pPr algn="ctr"/>
            <a:r>
              <a:rPr lang="en-US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 Light" charset="0"/>
                <a:ea typeface="Calibri Light" charset="0"/>
                <a:cs typeface="Calibri Light" charset="0"/>
              </a:rPr>
              <a:t>Customer Applications</a:t>
            </a:r>
          </a:p>
          <a:p>
            <a:pPr algn="ctr"/>
            <a:endParaRPr lang="en-US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 Light" charset="0"/>
              <a:ea typeface="Calibri Light" charset="0"/>
              <a:cs typeface="Calibri Light" charset="0"/>
            </a:endParaRPr>
          </a:p>
        </p:txBody>
      </p:sp>
      <p:cxnSp>
        <p:nvCxnSpPr>
          <p:cNvPr id="32" name="Straight Arrow Connector 31"/>
          <p:cNvCxnSpPr/>
          <p:nvPr/>
        </p:nvCxnSpPr>
        <p:spPr>
          <a:xfrm flipV="1">
            <a:off x="17650467" y="9201608"/>
            <a:ext cx="0" cy="1866900"/>
          </a:xfrm>
          <a:prstGeom prst="straightConnector1">
            <a:avLst/>
          </a:prstGeom>
          <a:ln w="127000">
            <a:solidFill>
              <a:srgbClr val="FF0000"/>
            </a:solidFill>
            <a:headEnd type="none"/>
            <a:tailEnd type="triangle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Arrow Connector 32"/>
          <p:cNvCxnSpPr/>
          <p:nvPr/>
        </p:nvCxnSpPr>
        <p:spPr>
          <a:xfrm>
            <a:off x="18056225" y="9201608"/>
            <a:ext cx="0" cy="1905000"/>
          </a:xfrm>
          <a:prstGeom prst="straightConnector1">
            <a:avLst/>
          </a:prstGeom>
          <a:ln w="127000">
            <a:solidFill>
              <a:srgbClr val="FF0000"/>
            </a:solidFill>
            <a:tailEnd type="triangle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Box 33"/>
          <p:cNvSpPr txBox="1"/>
          <p:nvPr/>
        </p:nvSpPr>
        <p:spPr>
          <a:xfrm>
            <a:off x="5610867" y="9892498"/>
            <a:ext cx="731520" cy="523220"/>
          </a:xfrm>
          <a:prstGeom prst="rect">
            <a:avLst/>
          </a:prstGeom>
          <a:solidFill>
            <a:schemeClr val="tx1">
              <a:lumMod val="50000"/>
              <a:alpha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charset="0"/>
                <a:ea typeface="Calibri" charset="0"/>
                <a:cs typeface="Calibri" charset="0"/>
              </a:rPr>
              <a:t>API</a:t>
            </a:r>
            <a:endParaRPr lang="en-US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charset="0"/>
              <a:ea typeface="Calibri" charset="0"/>
              <a:cs typeface="Calibri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11111498" y="9958548"/>
            <a:ext cx="731520" cy="523220"/>
          </a:xfrm>
          <a:prstGeom prst="rect">
            <a:avLst/>
          </a:prstGeom>
          <a:solidFill>
            <a:schemeClr val="tx1">
              <a:lumMod val="50000"/>
              <a:alpha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charset="0"/>
                <a:ea typeface="Calibri" charset="0"/>
                <a:cs typeface="Calibri" charset="0"/>
              </a:rPr>
              <a:t>API</a:t>
            </a:r>
            <a:endParaRPr lang="en-US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charset="0"/>
              <a:ea typeface="Calibri" charset="0"/>
              <a:cs typeface="Calibri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16659867" y="9963648"/>
            <a:ext cx="731520" cy="523220"/>
          </a:xfrm>
          <a:prstGeom prst="rect">
            <a:avLst/>
          </a:prstGeom>
          <a:solidFill>
            <a:schemeClr val="tx1">
              <a:lumMod val="50000"/>
              <a:alpha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charset="0"/>
                <a:ea typeface="Calibri" charset="0"/>
                <a:cs typeface="Calibri" charset="0"/>
              </a:rPr>
              <a:t>API</a:t>
            </a:r>
            <a:endParaRPr lang="en-US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charset="0"/>
              <a:ea typeface="Calibri" charset="0"/>
              <a:cs typeface="Calibr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417623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:fade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12" grpId="0" animBg="1"/>
      <p:bldP spid="14" grpId="0" animBg="1"/>
      <p:bldP spid="18" grpId="0" animBg="1"/>
      <p:bldP spid="19" grpId="0" animBg="1"/>
      <p:bldP spid="20" grpId="0" animBg="1"/>
      <p:bldP spid="21" grpId="0" animBg="1"/>
      <p:bldP spid="25" grpId="0" animBg="1"/>
      <p:bldP spid="26" grpId="0" animBg="1"/>
      <p:bldP spid="28" grpId="0" animBg="1"/>
      <p:bldP spid="31" grpId="0" animBg="1"/>
      <p:bldP spid="34" grpId="0" animBg="1"/>
      <p:bldP spid="35" grpId="0" animBg="1"/>
      <p:bldP spid="3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4371300" cy="13716000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87118" y="556761"/>
            <a:ext cx="3572934" cy="1188720"/>
          </a:xfrm>
          <a:prstGeom prst="rect">
            <a:avLst/>
          </a:prstGeom>
          <a:effectLst>
            <a:outerShdw blurRad="50800" dist="254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7" name="TextBox 6"/>
          <p:cNvSpPr txBox="1"/>
          <p:nvPr/>
        </p:nvSpPr>
        <p:spPr>
          <a:xfrm>
            <a:off x="530224" y="12978825"/>
            <a:ext cx="23317201" cy="584775"/>
          </a:xfrm>
          <a:prstGeom prst="rect">
            <a:avLst/>
          </a:prstGeom>
          <a:noFill/>
          <a:effectLst>
            <a:outerShdw blurRad="50800" dist="76200" dir="2700000" algn="tl" rotWithShape="0">
              <a:prstClr val="black"/>
            </a:outerShdw>
          </a:effectLst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chemeClr val="bg1"/>
                </a:solidFill>
                <a:effectLst>
                  <a:outerShdw blurRad="50800" dist="152400" dir="2700000" algn="tl" rotWithShape="0">
                    <a:prstClr val="black"/>
                  </a:outerShdw>
                </a:effectLst>
                <a:latin typeface="Calibri" charset="0"/>
                <a:ea typeface="Calibri" charset="0"/>
                <a:cs typeface="Calibri" charset="0"/>
              </a:rPr>
              <a:t>Data Source: TriMet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30225" y="1828800"/>
            <a:ext cx="23317200" cy="5632311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7200" b="1" dirty="0" smtClean="0">
                <a:solidFill>
                  <a:schemeClr val="bg1"/>
                </a:solidFill>
                <a:effectLst>
                  <a:outerShdw blurRad="50800" dist="152400" dir="2700000" algn="tl" rotWithShape="0">
                    <a:prstClr val="black"/>
                  </a:outerShdw>
                </a:effectLst>
                <a:latin typeface="Calibri" charset="0"/>
                <a:ea typeface="Calibri" charset="0"/>
                <a:cs typeface="Calibri" charset="0"/>
              </a:rPr>
              <a:t>Examples:</a:t>
            </a:r>
          </a:p>
          <a:p>
            <a:pPr algn="ctr"/>
            <a:endParaRPr lang="en-US" sz="7200" b="1" dirty="0" smtClean="0">
              <a:solidFill>
                <a:schemeClr val="bg1"/>
              </a:solidFill>
              <a:effectLst>
                <a:outerShdw blurRad="50800" dist="152400" dir="2700000" algn="tl" rotWithShape="0">
                  <a:prstClr val="black"/>
                </a:outerShdw>
              </a:effectLst>
              <a:latin typeface="Calibri" charset="0"/>
              <a:ea typeface="Calibri" charset="0"/>
              <a:cs typeface="Calibri" charset="0"/>
            </a:endParaRPr>
          </a:p>
          <a:p>
            <a:pPr algn="ctr"/>
            <a:r>
              <a:rPr lang="en-US" sz="7200" b="1" dirty="0" smtClean="0">
                <a:solidFill>
                  <a:schemeClr val="bg1"/>
                </a:solidFill>
                <a:effectLst>
                  <a:outerShdw blurRad="50800" dist="152400" dir="2700000" algn="tl" rotWithShape="0">
                    <a:prstClr val="black"/>
                  </a:outerShdw>
                </a:effectLst>
                <a:latin typeface="Calibri" charset="0"/>
                <a:ea typeface="Calibri" charset="0"/>
                <a:cs typeface="Calibri" charset="0"/>
              </a:rPr>
              <a:t>How Internet of Moving Things </a:t>
            </a:r>
          </a:p>
          <a:p>
            <a:pPr algn="ctr"/>
            <a:r>
              <a:rPr lang="en-US" sz="7200" b="1" dirty="0" smtClean="0">
                <a:solidFill>
                  <a:schemeClr val="bg1"/>
                </a:solidFill>
                <a:effectLst>
                  <a:outerShdw blurRad="50800" dist="152400" dir="2700000" algn="tl" rotWithShape="0">
                    <a:prstClr val="black"/>
                  </a:outerShdw>
                </a:effectLst>
                <a:latin typeface="Calibri" charset="0"/>
                <a:ea typeface="Calibri" charset="0"/>
                <a:cs typeface="Calibri" charset="0"/>
              </a:rPr>
              <a:t>Data</a:t>
            </a:r>
            <a:r>
              <a:rPr lang="en-US" sz="7200" b="1" dirty="0">
                <a:solidFill>
                  <a:schemeClr val="bg1"/>
                </a:solidFill>
                <a:effectLst>
                  <a:outerShdw blurRad="50800" dist="152400" dir="2700000" algn="tl" rotWithShape="0">
                    <a:prstClr val="black"/>
                  </a:outerShdw>
                </a:effectLst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n-US" sz="7200" b="1" dirty="0" smtClean="0">
                <a:solidFill>
                  <a:schemeClr val="bg1"/>
                </a:solidFill>
                <a:effectLst>
                  <a:outerShdw blurRad="50800" dist="152400" dir="2700000" algn="tl" rotWithShape="0">
                    <a:prstClr val="black"/>
                  </a:outerShdw>
                </a:effectLst>
                <a:latin typeface="Calibri" charset="0"/>
                <a:ea typeface="Calibri" charset="0"/>
                <a:cs typeface="Calibri" charset="0"/>
              </a:rPr>
              <a:t>Analytics and Visualization</a:t>
            </a:r>
          </a:p>
          <a:p>
            <a:pPr algn="ctr"/>
            <a:r>
              <a:rPr lang="en-US" sz="7200" b="1" dirty="0" smtClean="0">
                <a:solidFill>
                  <a:schemeClr val="bg1"/>
                </a:solidFill>
                <a:effectLst>
                  <a:outerShdw blurRad="50800" dist="152400" dir="2700000" algn="tl" rotWithShape="0">
                    <a:prstClr val="black"/>
                  </a:outerShdw>
                </a:effectLst>
                <a:latin typeface="Calibri" charset="0"/>
                <a:ea typeface="Calibri" charset="0"/>
                <a:cs typeface="Calibri" charset="0"/>
              </a:rPr>
              <a:t>Delivers Important Benefits </a:t>
            </a:r>
            <a:endParaRPr lang="en-US" sz="7200" b="1" dirty="0">
              <a:solidFill>
                <a:schemeClr val="bg1"/>
              </a:solidFill>
              <a:effectLst>
                <a:outerShdw blurRad="50800" dist="152400" dir="2700000" algn="tl" rotWithShape="0">
                  <a:prstClr val="black"/>
                </a:outerShdw>
              </a:effectLst>
              <a:latin typeface="Calibri" charset="0"/>
              <a:ea typeface="Calibri" charset="0"/>
              <a:cs typeface="Calibr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48924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:fade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Theme">
  <a:themeElements>
    <a:clrScheme name="Custom 5">
      <a:dk1>
        <a:srgbClr val="445469"/>
      </a:dk1>
      <a:lt1>
        <a:srgbClr val="FFFFFF"/>
      </a:lt1>
      <a:dk2>
        <a:srgbClr val="445469"/>
      </a:dk2>
      <a:lt2>
        <a:srgbClr val="FFFFFF"/>
      </a:lt2>
      <a:accent1>
        <a:srgbClr val="44C69E"/>
      </a:accent1>
      <a:accent2>
        <a:srgbClr val="93CC5A"/>
      </a:accent2>
      <a:accent3>
        <a:srgbClr val="EDBD3C"/>
      </a:accent3>
      <a:accent4>
        <a:srgbClr val="E43D53"/>
      </a:accent4>
      <a:accent5>
        <a:srgbClr val="525964"/>
      </a:accent5>
      <a:accent6>
        <a:srgbClr val="445469"/>
      </a:accent6>
      <a:hlink>
        <a:srgbClr val="797979"/>
      </a:hlink>
      <a:folHlink>
        <a:srgbClr val="FFC000"/>
      </a:folHlink>
    </a:clrScheme>
    <a:fontScheme name="Custom 1">
      <a:majorFont>
        <a:latin typeface="Lato"/>
        <a:ea typeface=""/>
        <a:cs typeface=""/>
      </a:majorFont>
      <a:minorFont>
        <a:latin typeface="Lato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Foundry.thmx</Template>
  <TotalTime>54137</TotalTime>
  <Words>614</Words>
  <Application>Microsoft Office PowerPoint</Application>
  <PresentationFormat>Custom</PresentationFormat>
  <Paragraphs>155</Paragraphs>
  <Slides>24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24</vt:i4>
      </vt:variant>
    </vt:vector>
  </HeadingPairs>
  <TitlesOfParts>
    <vt:vector size="26" baseType="lpstr">
      <vt:lpstr>Default Theme</vt:lpstr>
      <vt:lpstr>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Jetfabrik</dc:creator>
  <cp:lastModifiedBy>Eimar</cp:lastModifiedBy>
  <cp:revision>4345</cp:revision>
  <cp:lastPrinted>2016-03-08T23:02:24Z</cp:lastPrinted>
  <dcterms:created xsi:type="dcterms:W3CDTF">2014-11-12T21:47:38Z</dcterms:created>
  <dcterms:modified xsi:type="dcterms:W3CDTF">2017-09-12T16:40:30Z</dcterms:modified>
</cp:coreProperties>
</file>